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33" r:id="rId13"/>
    <p:sldId id="302" r:id="rId14"/>
    <p:sldId id="334" r:id="rId15"/>
    <p:sldId id="264" r:id="rId16"/>
    <p:sldId id="335" r:id="rId17"/>
    <p:sldId id="266" r:id="rId18"/>
    <p:sldId id="26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5196" autoAdjust="0"/>
  </p:normalViewPr>
  <p:slideViewPr>
    <p:cSldViewPr snapToGrid="0" snapToObjects="1">
      <p:cViewPr varScale="1">
        <p:scale>
          <a:sx n="78" d="100"/>
          <a:sy n="78" d="100"/>
        </p:scale>
        <p:origin x="1013"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72292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github.com/gigihko/IBM-Applied-Data-Science-Capstone/blob/main/2_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gigihko/IBM-Applied-Data-Science-Capstone/blob/main/2_jupyter-labs-webscraping.ipynb" TargetMode="Externa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igihko/IBM-Applied-Data-Science-Capstone/blob/main/3_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hyperlink" Target="https://github.com/gigihko/IBM-Applied-Data-Science-Capstone/blob/main/3_labs-jupyter-spacex-data_wrangling_jupyterlite.jupyterlite.ipynb" TargetMode="Externa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gigihko/IBM-Applied-Data-Science-Capstone/blob/main/5_jupyter-labs-eda-dataviz.ipynb.jupyterlite.ipynb" TargetMode="External"/><Relationship Id="rId5" Type="http://schemas.openxmlformats.org/officeDocument/2006/relationships/image" Target="../media/image28.emf"/><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igihko/IBM-Applied-Data-Science-Capstone/blob/main/4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igihko/IBM-Applied-Data-Science-Capstone/blob/main/6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igihko/IBM-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igihko/IBM-Applied-Data-Science-Capstone/blob/main/7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gigihko/IBM-Applied-Data-Science-Capstone/blob/main/1_jupyter-labs-spacex-data-collection-api.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github.com/gigihko/IBM-Applied-Data-Science-Capstone/blob/main/1_jupyter-labs-spacex-data-collection-api.ipynb" TargetMode="Externa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Gigih</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Pambuko</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10/08/2023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6A09EC8D-442A-342C-B505-EDBD1480C307}"/>
              </a:ext>
            </a:extLst>
          </p:cNvPr>
          <p:cNvPicPr>
            <a:picLocks noChangeAspect="1"/>
          </p:cNvPicPr>
          <p:nvPr/>
        </p:nvPicPr>
        <p:blipFill>
          <a:blip r:embed="rId3"/>
          <a:stretch>
            <a:fillRect/>
          </a:stretch>
        </p:blipFill>
        <p:spPr>
          <a:xfrm>
            <a:off x="922411" y="1825698"/>
            <a:ext cx="3977985" cy="594412"/>
          </a:xfrm>
          <a:prstGeom prst="rect">
            <a:avLst/>
          </a:prstGeom>
        </p:spPr>
      </p:pic>
      <p:sp>
        <p:nvSpPr>
          <p:cNvPr id="8" name="Text Placeholder 2">
            <a:extLst>
              <a:ext uri="{FF2B5EF4-FFF2-40B4-BE49-F238E27FC236}">
                <a16:creationId xmlns:a16="http://schemas.microsoft.com/office/drawing/2014/main" id="{83A3395F-29E7-AE7C-1098-1AEE15166172}"/>
              </a:ext>
            </a:extLst>
          </p:cNvPr>
          <p:cNvSpPr txBox="1">
            <a:spLocks/>
          </p:cNvSpPr>
          <p:nvPr/>
        </p:nvSpPr>
        <p:spPr>
          <a:xfrm>
            <a:off x="820738" y="1476839"/>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u="none" strike="noStrike" baseline="0" dirty="0">
                <a:latin typeface="Calibri" panose="020F0502020204030204" pitchFamily="34" charset="0"/>
              </a:rPr>
              <a:t>1. Getting Response from HTML</a:t>
            </a:r>
            <a:endParaRPr lang="en-US" dirty="0"/>
          </a:p>
        </p:txBody>
      </p:sp>
      <p:sp>
        <p:nvSpPr>
          <p:cNvPr id="10" name="Text Placeholder 2">
            <a:extLst>
              <a:ext uri="{FF2B5EF4-FFF2-40B4-BE49-F238E27FC236}">
                <a16:creationId xmlns:a16="http://schemas.microsoft.com/office/drawing/2014/main" id="{AD912BF7-1D17-BAD8-2E30-39CC227DA737}"/>
              </a:ext>
            </a:extLst>
          </p:cNvPr>
          <p:cNvSpPr txBox="1">
            <a:spLocks/>
          </p:cNvSpPr>
          <p:nvPr/>
        </p:nvSpPr>
        <p:spPr>
          <a:xfrm>
            <a:off x="820738" y="2937018"/>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2. Create </a:t>
            </a:r>
            <a:r>
              <a:rPr lang="en-ID" sz="1800" b="0" i="0" u="none" strike="noStrike" baseline="0" dirty="0" err="1">
                <a:latin typeface="Calibri" panose="020F0502020204030204" pitchFamily="34" charset="0"/>
              </a:rPr>
              <a:t>BeautifulSoup</a:t>
            </a:r>
            <a:r>
              <a:rPr lang="en-ID" sz="1800" b="0" i="0" u="none" strike="noStrike" baseline="0" dirty="0">
                <a:latin typeface="Calibri" panose="020F0502020204030204" pitchFamily="34" charset="0"/>
              </a:rPr>
              <a:t> Object</a:t>
            </a:r>
            <a:endParaRPr lang="en-US" dirty="0"/>
          </a:p>
        </p:txBody>
      </p:sp>
      <p:cxnSp>
        <p:nvCxnSpPr>
          <p:cNvPr id="13" name="Straight Arrow Connector 12">
            <a:extLst>
              <a:ext uri="{FF2B5EF4-FFF2-40B4-BE49-F238E27FC236}">
                <a16:creationId xmlns:a16="http://schemas.microsoft.com/office/drawing/2014/main" id="{3B1699B2-24D2-DDEB-1F06-9C73B76B8485}"/>
              </a:ext>
            </a:extLst>
          </p:cNvPr>
          <p:cNvCxnSpPr>
            <a:cxnSpLocks/>
          </p:cNvCxnSpPr>
          <p:nvPr/>
        </p:nvCxnSpPr>
        <p:spPr>
          <a:xfrm flipH="1">
            <a:off x="2654055" y="2408005"/>
            <a:ext cx="1" cy="516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 Placeholder 2">
            <a:extLst>
              <a:ext uri="{FF2B5EF4-FFF2-40B4-BE49-F238E27FC236}">
                <a16:creationId xmlns:a16="http://schemas.microsoft.com/office/drawing/2014/main" id="{C2656CB7-F5CD-3825-399A-28FCF5A130AC}"/>
              </a:ext>
            </a:extLst>
          </p:cNvPr>
          <p:cNvSpPr txBox="1">
            <a:spLocks/>
          </p:cNvSpPr>
          <p:nvPr/>
        </p:nvSpPr>
        <p:spPr>
          <a:xfrm>
            <a:off x="7650856" y="1906857"/>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4. Get column names</a:t>
            </a:r>
            <a:endParaRPr lang="en-US" sz="1200" dirty="0"/>
          </a:p>
        </p:txBody>
      </p:sp>
      <p:cxnSp>
        <p:nvCxnSpPr>
          <p:cNvPr id="16" name="Connector: Elbow 15">
            <a:extLst>
              <a:ext uri="{FF2B5EF4-FFF2-40B4-BE49-F238E27FC236}">
                <a16:creationId xmlns:a16="http://schemas.microsoft.com/office/drawing/2014/main" id="{E1C0F0B0-40D6-7E2E-67DE-C48D44F02CD7}"/>
              </a:ext>
            </a:extLst>
          </p:cNvPr>
          <p:cNvCxnSpPr>
            <a:cxnSpLocks/>
            <a:stCxn id="25" idx="2"/>
          </p:cNvCxnSpPr>
          <p:nvPr/>
        </p:nvCxnSpPr>
        <p:spPr>
          <a:xfrm rot="5400000" flipH="1" flipV="1">
            <a:off x="4112405" y="1645419"/>
            <a:ext cx="2142296" cy="5090601"/>
          </a:xfrm>
          <a:prstGeom prst="bentConnector4">
            <a:avLst>
              <a:gd name="adj1" fmla="val -11687"/>
              <a:gd name="adj2" fmla="val 83462"/>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1CD91DEB-CE32-F092-3147-485A4FBB1619}"/>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hlinkClick r:id="rId4"/>
            </a:endParaRPr>
          </a:p>
          <a:p>
            <a:r>
              <a:rPr lang="en-ID" sz="1800" b="0" i="0" u="none" strike="noStrike" baseline="0" dirty="0">
                <a:solidFill>
                  <a:srgbClr val="0462C1"/>
                </a:solidFill>
                <a:latin typeface="Calibri" panose="020F0502020204030204" pitchFamily="34" charset="0"/>
                <a:hlinkClick r:id="rId4"/>
              </a:rPr>
              <a:t>Link to code</a:t>
            </a:r>
            <a:endParaRPr lang="en-ID" dirty="0"/>
          </a:p>
        </p:txBody>
      </p:sp>
      <p:pic>
        <p:nvPicPr>
          <p:cNvPr id="19" name="Picture 18">
            <a:extLst>
              <a:ext uri="{FF2B5EF4-FFF2-40B4-BE49-F238E27FC236}">
                <a16:creationId xmlns:a16="http://schemas.microsoft.com/office/drawing/2014/main" id="{81E9004D-B9A7-9115-F4DD-1820F6BEE715}"/>
              </a:ext>
            </a:extLst>
          </p:cNvPr>
          <p:cNvPicPr>
            <a:picLocks noChangeAspect="1"/>
          </p:cNvPicPr>
          <p:nvPr/>
        </p:nvPicPr>
        <p:blipFill>
          <a:blip r:embed="rId5"/>
          <a:stretch>
            <a:fillRect/>
          </a:stretch>
        </p:blipFill>
        <p:spPr>
          <a:xfrm>
            <a:off x="973138" y="3331240"/>
            <a:ext cx="5524979" cy="579170"/>
          </a:xfrm>
          <a:prstGeom prst="rect">
            <a:avLst/>
          </a:prstGeom>
        </p:spPr>
      </p:pic>
      <p:sp>
        <p:nvSpPr>
          <p:cNvPr id="22" name="Text Placeholder 2">
            <a:extLst>
              <a:ext uri="{FF2B5EF4-FFF2-40B4-BE49-F238E27FC236}">
                <a16:creationId xmlns:a16="http://schemas.microsoft.com/office/drawing/2014/main" id="{EBF724C3-7EAD-D61B-E8BF-A898AE02EC02}"/>
              </a:ext>
            </a:extLst>
          </p:cNvPr>
          <p:cNvSpPr txBox="1">
            <a:spLocks/>
          </p:cNvSpPr>
          <p:nvPr/>
        </p:nvSpPr>
        <p:spPr>
          <a:xfrm>
            <a:off x="820738" y="4459197"/>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3. Find all tables</a:t>
            </a:r>
            <a:endParaRPr lang="en-US" dirty="0"/>
          </a:p>
        </p:txBody>
      </p:sp>
      <p:pic>
        <p:nvPicPr>
          <p:cNvPr id="25" name="Picture 24">
            <a:extLst>
              <a:ext uri="{FF2B5EF4-FFF2-40B4-BE49-F238E27FC236}">
                <a16:creationId xmlns:a16="http://schemas.microsoft.com/office/drawing/2014/main" id="{92805ADD-86B6-F468-BF29-4E975560EC80}"/>
              </a:ext>
            </a:extLst>
          </p:cNvPr>
          <p:cNvPicPr>
            <a:picLocks noChangeAspect="1"/>
          </p:cNvPicPr>
          <p:nvPr/>
        </p:nvPicPr>
        <p:blipFill>
          <a:blip r:embed="rId6"/>
          <a:stretch>
            <a:fillRect/>
          </a:stretch>
        </p:blipFill>
        <p:spPr>
          <a:xfrm>
            <a:off x="973138" y="4797008"/>
            <a:ext cx="3330229" cy="464860"/>
          </a:xfrm>
          <a:prstGeom prst="rect">
            <a:avLst/>
          </a:prstGeom>
        </p:spPr>
      </p:pic>
      <p:cxnSp>
        <p:nvCxnSpPr>
          <p:cNvPr id="32" name="Straight Arrow Connector 31">
            <a:extLst>
              <a:ext uri="{FF2B5EF4-FFF2-40B4-BE49-F238E27FC236}">
                <a16:creationId xmlns:a16="http://schemas.microsoft.com/office/drawing/2014/main" id="{2A78CB74-F67D-1FCA-847D-6011177569A1}"/>
              </a:ext>
            </a:extLst>
          </p:cNvPr>
          <p:cNvCxnSpPr>
            <a:cxnSpLocks/>
          </p:cNvCxnSpPr>
          <p:nvPr/>
        </p:nvCxnSpPr>
        <p:spPr>
          <a:xfrm flipH="1">
            <a:off x="2638251" y="3954394"/>
            <a:ext cx="1" cy="516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6" name="Picture 45">
            <a:extLst>
              <a:ext uri="{FF2B5EF4-FFF2-40B4-BE49-F238E27FC236}">
                <a16:creationId xmlns:a16="http://schemas.microsoft.com/office/drawing/2014/main" id="{4464BA29-C30D-9D86-3FDC-0CA57F7208F8}"/>
              </a:ext>
            </a:extLst>
          </p:cNvPr>
          <p:cNvPicPr>
            <a:picLocks noChangeAspect="1"/>
          </p:cNvPicPr>
          <p:nvPr/>
        </p:nvPicPr>
        <p:blipFill>
          <a:blip r:embed="rId7"/>
          <a:stretch>
            <a:fillRect/>
          </a:stretch>
        </p:blipFill>
        <p:spPr>
          <a:xfrm>
            <a:off x="7745849" y="2302545"/>
            <a:ext cx="3429297" cy="138696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7" name="TextBox 16">
            <a:extLst>
              <a:ext uri="{FF2B5EF4-FFF2-40B4-BE49-F238E27FC236}">
                <a16:creationId xmlns:a16="http://schemas.microsoft.com/office/drawing/2014/main" id="{1CD91DEB-CE32-F092-3147-485A4FBB1619}"/>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hlinkClick r:id="rId2"/>
            </a:endParaRPr>
          </a:p>
          <a:p>
            <a:r>
              <a:rPr lang="en-ID" sz="1800" b="0" i="0" u="none" strike="noStrike" baseline="0" dirty="0">
                <a:solidFill>
                  <a:srgbClr val="0462C1"/>
                </a:solidFill>
                <a:latin typeface="Calibri" panose="020F0502020204030204" pitchFamily="34" charset="0"/>
                <a:hlinkClick r:id="rId2"/>
              </a:rPr>
              <a:t>Link to code</a:t>
            </a:r>
            <a:endParaRPr lang="en-ID" dirty="0"/>
          </a:p>
        </p:txBody>
      </p:sp>
      <p:sp>
        <p:nvSpPr>
          <p:cNvPr id="2" name="Text Placeholder 2">
            <a:extLst>
              <a:ext uri="{FF2B5EF4-FFF2-40B4-BE49-F238E27FC236}">
                <a16:creationId xmlns:a16="http://schemas.microsoft.com/office/drawing/2014/main" id="{D78E34D1-1CF5-1D17-E23E-3CFAEBDA1EBB}"/>
              </a:ext>
            </a:extLst>
          </p:cNvPr>
          <p:cNvSpPr txBox="1">
            <a:spLocks/>
          </p:cNvSpPr>
          <p:nvPr/>
        </p:nvSpPr>
        <p:spPr>
          <a:xfrm>
            <a:off x="820738" y="1476839"/>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5. Create dictionary</a:t>
            </a:r>
            <a:endParaRPr lang="en-US" sz="1200" dirty="0"/>
          </a:p>
        </p:txBody>
      </p:sp>
      <p:sp>
        <p:nvSpPr>
          <p:cNvPr id="3" name="Text Placeholder 2">
            <a:extLst>
              <a:ext uri="{FF2B5EF4-FFF2-40B4-BE49-F238E27FC236}">
                <a16:creationId xmlns:a16="http://schemas.microsoft.com/office/drawing/2014/main" id="{BA851A40-09FC-7407-9E52-C1E8737EAAC4}"/>
              </a:ext>
            </a:extLst>
          </p:cNvPr>
          <p:cNvSpPr txBox="1">
            <a:spLocks/>
          </p:cNvSpPr>
          <p:nvPr/>
        </p:nvSpPr>
        <p:spPr>
          <a:xfrm>
            <a:off x="6451291" y="1482466"/>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u="none" strike="noStrike" baseline="0" dirty="0">
                <a:latin typeface="Calibri" panose="020F0502020204030204" pitchFamily="34" charset="0"/>
              </a:rPr>
              <a:t>6. Add data to keys</a:t>
            </a:r>
            <a:endParaRPr lang="en-US" dirty="0"/>
          </a:p>
        </p:txBody>
      </p:sp>
      <p:cxnSp>
        <p:nvCxnSpPr>
          <p:cNvPr id="9" name="Straight Arrow Connector 8">
            <a:extLst>
              <a:ext uri="{FF2B5EF4-FFF2-40B4-BE49-F238E27FC236}">
                <a16:creationId xmlns:a16="http://schemas.microsoft.com/office/drawing/2014/main" id="{D1D65A55-3061-1B52-C2FE-CD6AC898823E}"/>
              </a:ext>
            </a:extLst>
          </p:cNvPr>
          <p:cNvCxnSpPr>
            <a:cxnSpLocks/>
          </p:cNvCxnSpPr>
          <p:nvPr/>
        </p:nvCxnSpPr>
        <p:spPr>
          <a:xfrm>
            <a:off x="8132147" y="3625395"/>
            <a:ext cx="0" cy="5175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 Placeholder 2">
            <a:extLst>
              <a:ext uri="{FF2B5EF4-FFF2-40B4-BE49-F238E27FC236}">
                <a16:creationId xmlns:a16="http://schemas.microsoft.com/office/drawing/2014/main" id="{B4E7A433-2CC6-48DE-5018-8B987F25E8E7}"/>
              </a:ext>
            </a:extLst>
          </p:cNvPr>
          <p:cNvSpPr txBox="1">
            <a:spLocks/>
          </p:cNvSpPr>
          <p:nvPr/>
        </p:nvSpPr>
        <p:spPr>
          <a:xfrm>
            <a:off x="6393389" y="4142969"/>
            <a:ext cx="5028600"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u="none" strike="noStrike" baseline="0" dirty="0">
                <a:latin typeface="Calibri" panose="020F0502020204030204" pitchFamily="34" charset="0"/>
              </a:rPr>
              <a:t>7. Create </a:t>
            </a:r>
            <a:r>
              <a:rPr lang="en-US" sz="1800" b="0" i="0" u="none" strike="noStrike" baseline="0" dirty="0" err="1">
                <a:latin typeface="Calibri" panose="020F0502020204030204" pitchFamily="34" charset="0"/>
              </a:rPr>
              <a:t>dataframe</a:t>
            </a:r>
            <a:r>
              <a:rPr lang="en-US" sz="1800" b="0" i="0" u="none" strike="noStrike" baseline="0" dirty="0">
                <a:latin typeface="Calibri" panose="020F0502020204030204" pitchFamily="34" charset="0"/>
              </a:rPr>
              <a:t> from dictionary &amp; Export to file</a:t>
            </a:r>
            <a:endParaRPr lang="en-US" dirty="0"/>
          </a:p>
        </p:txBody>
      </p:sp>
      <p:cxnSp>
        <p:nvCxnSpPr>
          <p:cNvPr id="24" name="Connector: Elbow 23">
            <a:extLst>
              <a:ext uri="{FF2B5EF4-FFF2-40B4-BE49-F238E27FC236}">
                <a16:creationId xmlns:a16="http://schemas.microsoft.com/office/drawing/2014/main" id="{DA279D99-A3AC-9255-D80C-89C82E9CFBF0}"/>
              </a:ext>
            </a:extLst>
          </p:cNvPr>
          <p:cNvCxnSpPr>
            <a:cxnSpLocks/>
          </p:cNvCxnSpPr>
          <p:nvPr/>
        </p:nvCxnSpPr>
        <p:spPr>
          <a:xfrm rot="5400000" flipH="1" flipV="1">
            <a:off x="3504638" y="1782146"/>
            <a:ext cx="2327951" cy="3565354"/>
          </a:xfrm>
          <a:prstGeom prst="bentConnector4">
            <a:avLst>
              <a:gd name="adj1" fmla="val -9820"/>
              <a:gd name="adj2" fmla="val 78962"/>
            </a:avLst>
          </a:prstGeom>
          <a:ln>
            <a:tailEnd type="triangle"/>
          </a:ln>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id="{53EB79FE-A47B-26E3-C5B6-B81D30D84EF1}"/>
              </a:ext>
            </a:extLst>
          </p:cNvPr>
          <p:cNvPicPr>
            <a:picLocks noChangeAspect="1"/>
          </p:cNvPicPr>
          <p:nvPr/>
        </p:nvPicPr>
        <p:blipFill>
          <a:blip r:embed="rId3"/>
          <a:stretch>
            <a:fillRect/>
          </a:stretch>
        </p:blipFill>
        <p:spPr>
          <a:xfrm>
            <a:off x="770011" y="1843415"/>
            <a:ext cx="4587638" cy="2796782"/>
          </a:xfrm>
          <a:prstGeom prst="rect">
            <a:avLst/>
          </a:prstGeom>
        </p:spPr>
      </p:pic>
      <p:pic>
        <p:nvPicPr>
          <p:cNvPr id="29" name="Picture 28">
            <a:extLst>
              <a:ext uri="{FF2B5EF4-FFF2-40B4-BE49-F238E27FC236}">
                <a16:creationId xmlns:a16="http://schemas.microsoft.com/office/drawing/2014/main" id="{1EC76D8B-61CD-F5A8-EDC2-80D84B875729}"/>
              </a:ext>
            </a:extLst>
          </p:cNvPr>
          <p:cNvPicPr>
            <a:picLocks noChangeAspect="1"/>
          </p:cNvPicPr>
          <p:nvPr/>
        </p:nvPicPr>
        <p:blipFill>
          <a:blip r:embed="rId4"/>
          <a:stretch>
            <a:fillRect/>
          </a:stretch>
        </p:blipFill>
        <p:spPr>
          <a:xfrm>
            <a:off x="6451291" y="1787422"/>
            <a:ext cx="3970364" cy="1737511"/>
          </a:xfrm>
          <a:prstGeom prst="rect">
            <a:avLst/>
          </a:prstGeom>
        </p:spPr>
      </p:pic>
      <p:pic>
        <p:nvPicPr>
          <p:cNvPr id="34" name="Picture 33">
            <a:extLst>
              <a:ext uri="{FF2B5EF4-FFF2-40B4-BE49-F238E27FC236}">
                <a16:creationId xmlns:a16="http://schemas.microsoft.com/office/drawing/2014/main" id="{B36A20A6-6021-C1BF-6A9C-07F76C63C654}"/>
              </a:ext>
            </a:extLst>
          </p:cNvPr>
          <p:cNvPicPr>
            <a:picLocks noChangeAspect="1"/>
          </p:cNvPicPr>
          <p:nvPr/>
        </p:nvPicPr>
        <p:blipFill>
          <a:blip r:embed="rId5"/>
          <a:stretch>
            <a:fillRect/>
          </a:stretch>
        </p:blipFill>
        <p:spPr>
          <a:xfrm>
            <a:off x="6451291" y="4526794"/>
            <a:ext cx="3673158" cy="1044030"/>
          </a:xfrm>
          <a:prstGeom prst="rect">
            <a:avLst/>
          </a:prstGeom>
        </p:spPr>
      </p:pic>
    </p:spTree>
    <p:extLst>
      <p:ext uri="{BB962C8B-B14F-4D97-AF65-F5344CB8AC3E}">
        <p14:creationId xmlns:p14="http://schemas.microsoft.com/office/powerpoint/2010/main" val="637166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8662" y="2383744"/>
            <a:ext cx="10594675" cy="2090511"/>
          </a:xfrm>
          <a:prstGeom prst="rect">
            <a:avLst/>
          </a:prstGeom>
        </p:spPr>
        <p:txBody>
          <a:bodyPr/>
          <a:lstStyle/>
          <a:p>
            <a:r>
              <a:rPr lang="en-US" sz="2200" b="0" i="0" u="none" strike="noStrike" baseline="0" dirty="0">
                <a:latin typeface="Abadi" panose="020B0604020104020204" pitchFamily="34" charset="0"/>
              </a:rPr>
              <a:t>In the dataset, there are several cases where the booster did not land </a:t>
            </a:r>
            <a:r>
              <a:rPr lang="en-US" sz="2200" b="0" i="0" u="none" strike="noStrike" baseline="0" dirty="0" err="1">
                <a:latin typeface="Abadi" panose="020B0604020104020204" pitchFamily="34" charset="0"/>
              </a:rPr>
              <a:t>successully</a:t>
            </a:r>
            <a:r>
              <a:rPr lang="en-US" sz="2200" b="0" i="0" u="none" strike="noStrike" baseline="0" dirty="0">
                <a:latin typeface="Abadi" panose="020B0604020104020204" pitchFamily="34" charset="0"/>
              </a:rPr>
              <a:t>.</a:t>
            </a:r>
          </a:p>
          <a:p>
            <a:pPr lvl="1"/>
            <a:r>
              <a:rPr lang="en-US" sz="2200" b="0" i="0" u="none" strike="noStrike" baseline="0" dirty="0">
                <a:solidFill>
                  <a:schemeClr val="accent6"/>
                </a:solidFill>
                <a:latin typeface="Abadi" panose="020B0604020104020204" pitchFamily="34" charset="0"/>
              </a:rPr>
              <a:t>True Ocean</a:t>
            </a:r>
            <a:r>
              <a:rPr lang="en-US" sz="2200" b="0" i="0" u="none" strike="noStrike" baseline="0" dirty="0">
                <a:latin typeface="Abadi" panose="020B0604020104020204" pitchFamily="34" charset="0"/>
              </a:rPr>
              <a:t>, True RTLS, True ASDS means the mission has been successful.</a:t>
            </a:r>
          </a:p>
          <a:p>
            <a:pPr lvl="1"/>
            <a:r>
              <a:rPr lang="en-US" sz="2200" b="0" i="0" u="none" strike="noStrike" baseline="0" dirty="0">
                <a:solidFill>
                  <a:srgbClr val="FF0000"/>
                </a:solidFill>
                <a:latin typeface="Abadi" panose="020B0604020104020204" pitchFamily="34" charset="0"/>
              </a:rPr>
              <a:t>False Ocean</a:t>
            </a:r>
            <a:r>
              <a:rPr lang="en-US" sz="2200" b="0" i="0" u="none" strike="noStrike" baseline="0" dirty="0">
                <a:latin typeface="Abadi" panose="020B0604020104020204" pitchFamily="34" charset="0"/>
              </a:rPr>
              <a:t>, False RTLS, False ASDS means the mission was a failure.</a:t>
            </a:r>
            <a:endParaRPr lang="en-ID"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We need to transform string variables into categorical variables where 1 means the mission has been successful and 0 means the mission was a failure.</a:t>
            </a:r>
            <a:endParaRPr lang="en-US" sz="2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5" name="TextBox 14">
            <a:extLst>
              <a:ext uri="{FF2B5EF4-FFF2-40B4-BE49-F238E27FC236}">
                <a16:creationId xmlns:a16="http://schemas.microsoft.com/office/drawing/2014/main" id="{01398C92-8481-CAAC-4E05-97A7EAE458BF}"/>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hlinkClick r:id="rId3"/>
            </a:endParaRPr>
          </a:p>
          <a:p>
            <a:r>
              <a:rPr lang="en-ID" sz="1800" b="0" i="0" u="none" strike="noStrike" baseline="0" dirty="0">
                <a:solidFill>
                  <a:srgbClr val="0462C1"/>
                </a:solidFill>
                <a:latin typeface="Calibri" panose="020F0502020204030204" pitchFamily="34" charset="0"/>
                <a:hlinkClick r:id="rId3"/>
              </a:rPr>
              <a:t>Link to code</a:t>
            </a:r>
            <a:endParaRPr lang="en-ID" dirty="0"/>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5313DEED-AED4-B2DC-B622-810A6AAC89AC}"/>
              </a:ext>
            </a:extLst>
          </p:cNvPr>
          <p:cNvSpPr txBox="1">
            <a:spLocks/>
          </p:cNvSpPr>
          <p:nvPr/>
        </p:nvSpPr>
        <p:spPr>
          <a:xfrm>
            <a:off x="874767" y="113116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Calibri" panose="020F0502020204030204" pitchFamily="34" charset="0"/>
              </a:rPr>
              <a:t>1. Calculate launches number for each site</a:t>
            </a:r>
            <a:endParaRPr lang="en-US" sz="2400" dirty="0"/>
          </a:p>
          <a:p>
            <a:endParaRPr lang="en-US" sz="2400" dirty="0"/>
          </a:p>
        </p:txBody>
      </p:sp>
      <p:sp>
        <p:nvSpPr>
          <p:cNvPr id="9" name="Text Placeholder 2">
            <a:extLst>
              <a:ext uri="{FF2B5EF4-FFF2-40B4-BE49-F238E27FC236}">
                <a16:creationId xmlns:a16="http://schemas.microsoft.com/office/drawing/2014/main" id="{54168F24-501D-59EA-E6F0-01F4DD4F7798}"/>
              </a:ext>
            </a:extLst>
          </p:cNvPr>
          <p:cNvSpPr txBox="1">
            <a:spLocks/>
          </p:cNvSpPr>
          <p:nvPr/>
        </p:nvSpPr>
        <p:spPr>
          <a:xfrm>
            <a:off x="874767" y="3023277"/>
            <a:ext cx="5587204"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b="0" i="0" u="none" strike="noStrike" baseline="0" dirty="0">
                <a:latin typeface="Calibri" panose="020F0502020204030204" pitchFamily="34" charset="0"/>
              </a:rPr>
              <a:t>2. Calculate the number and occurrence of each orbit</a:t>
            </a:r>
            <a:endParaRPr lang="en-US" sz="2400" dirty="0"/>
          </a:p>
        </p:txBody>
      </p:sp>
      <p:cxnSp>
        <p:nvCxnSpPr>
          <p:cNvPr id="11" name="Straight Arrow Connector 10">
            <a:extLst>
              <a:ext uri="{FF2B5EF4-FFF2-40B4-BE49-F238E27FC236}">
                <a16:creationId xmlns:a16="http://schemas.microsoft.com/office/drawing/2014/main" id="{AC9B0473-1D33-02A6-1A9A-5152B845538D}"/>
              </a:ext>
            </a:extLst>
          </p:cNvPr>
          <p:cNvCxnSpPr>
            <a:cxnSpLocks/>
            <a:stCxn id="17" idx="2"/>
          </p:cNvCxnSpPr>
          <p:nvPr/>
        </p:nvCxnSpPr>
        <p:spPr>
          <a:xfrm>
            <a:off x="2565143" y="2723868"/>
            <a:ext cx="0" cy="2994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BA6FA93D-0F98-BE2D-7073-AD599DE709EF}"/>
              </a:ext>
            </a:extLst>
          </p:cNvPr>
          <p:cNvSpPr txBox="1">
            <a:spLocks/>
          </p:cNvSpPr>
          <p:nvPr/>
        </p:nvSpPr>
        <p:spPr>
          <a:xfrm>
            <a:off x="6614371" y="155575"/>
            <a:ext cx="3818377"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600" dirty="0">
                <a:latin typeface="Calibri" panose="020F0502020204030204" pitchFamily="34" charset="0"/>
              </a:rPr>
              <a:t>3. Calculate number and occurrence of mission outcome per orbit type</a:t>
            </a:r>
            <a:endParaRPr lang="en-US" sz="1100" dirty="0"/>
          </a:p>
        </p:txBody>
      </p:sp>
      <p:cxnSp>
        <p:nvCxnSpPr>
          <p:cNvPr id="14" name="Connector: Elbow 13">
            <a:extLst>
              <a:ext uri="{FF2B5EF4-FFF2-40B4-BE49-F238E27FC236}">
                <a16:creationId xmlns:a16="http://schemas.microsoft.com/office/drawing/2014/main" id="{C5D2298C-E4EA-6CE7-E98B-EBE26DE18D5D}"/>
              </a:ext>
            </a:extLst>
          </p:cNvPr>
          <p:cNvCxnSpPr>
            <a:cxnSpLocks/>
            <a:stCxn id="18" idx="2"/>
            <a:endCxn id="26" idx="1"/>
          </p:cNvCxnSpPr>
          <p:nvPr/>
        </p:nvCxnSpPr>
        <p:spPr>
          <a:xfrm rot="5400000" flipH="1" flipV="1">
            <a:off x="2749559" y="1667118"/>
            <a:ext cx="3680396" cy="4049228"/>
          </a:xfrm>
          <a:prstGeom prst="bentConnector4">
            <a:avLst>
              <a:gd name="adj1" fmla="val -6211"/>
              <a:gd name="adj2" fmla="val 89273"/>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01398C92-8481-CAAC-4E05-97A7EAE458BF}"/>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hlinkClick r:id="rId2"/>
            </a:endParaRPr>
          </a:p>
          <a:p>
            <a:r>
              <a:rPr lang="en-ID" sz="1800" b="0" i="0" u="none" strike="noStrike" baseline="0" dirty="0">
                <a:solidFill>
                  <a:srgbClr val="0462C1"/>
                </a:solidFill>
                <a:latin typeface="Calibri" panose="020F0502020204030204" pitchFamily="34" charset="0"/>
                <a:hlinkClick r:id="rId2"/>
              </a:rPr>
              <a:t>Link to code</a:t>
            </a:r>
            <a:endParaRPr lang="en-ID" dirty="0"/>
          </a:p>
        </p:txBody>
      </p:sp>
      <p:pic>
        <p:nvPicPr>
          <p:cNvPr id="17" name="Picture 16">
            <a:extLst>
              <a:ext uri="{FF2B5EF4-FFF2-40B4-BE49-F238E27FC236}">
                <a16:creationId xmlns:a16="http://schemas.microsoft.com/office/drawing/2014/main" id="{FF009707-5E15-7E48-8FDD-1C35BF0AE97B}"/>
              </a:ext>
            </a:extLst>
          </p:cNvPr>
          <p:cNvPicPr>
            <a:picLocks noChangeAspect="1"/>
          </p:cNvPicPr>
          <p:nvPr/>
        </p:nvPicPr>
        <p:blipFill>
          <a:blip r:embed="rId3"/>
          <a:stretch>
            <a:fillRect/>
          </a:stretch>
        </p:blipFill>
        <p:spPr>
          <a:xfrm>
            <a:off x="1048142" y="1476119"/>
            <a:ext cx="3034002" cy="1247749"/>
          </a:xfrm>
          <a:prstGeom prst="rect">
            <a:avLst/>
          </a:prstGeom>
        </p:spPr>
      </p:pic>
      <p:pic>
        <p:nvPicPr>
          <p:cNvPr id="18" name="Picture 17">
            <a:extLst>
              <a:ext uri="{FF2B5EF4-FFF2-40B4-BE49-F238E27FC236}">
                <a16:creationId xmlns:a16="http://schemas.microsoft.com/office/drawing/2014/main" id="{253A58C3-DB29-A8EF-49DA-7388324C0E7C}"/>
              </a:ext>
            </a:extLst>
          </p:cNvPr>
          <p:cNvPicPr>
            <a:picLocks noChangeAspect="1"/>
          </p:cNvPicPr>
          <p:nvPr/>
        </p:nvPicPr>
        <p:blipFill>
          <a:blip r:embed="rId4"/>
          <a:stretch>
            <a:fillRect/>
          </a:stretch>
        </p:blipFill>
        <p:spPr>
          <a:xfrm>
            <a:off x="1344048" y="3442828"/>
            <a:ext cx="2442190" cy="2089102"/>
          </a:xfrm>
          <a:prstGeom prst="rect">
            <a:avLst/>
          </a:prstGeom>
        </p:spPr>
      </p:pic>
      <p:sp>
        <p:nvSpPr>
          <p:cNvPr id="23" name="Text Placeholder 2">
            <a:extLst>
              <a:ext uri="{FF2B5EF4-FFF2-40B4-BE49-F238E27FC236}">
                <a16:creationId xmlns:a16="http://schemas.microsoft.com/office/drawing/2014/main" id="{3B9DBBEC-FDF0-4E11-EBE2-2CEFE8992055}"/>
              </a:ext>
            </a:extLst>
          </p:cNvPr>
          <p:cNvSpPr txBox="1">
            <a:spLocks/>
          </p:cNvSpPr>
          <p:nvPr/>
        </p:nvSpPr>
        <p:spPr>
          <a:xfrm>
            <a:off x="6614371" y="3123082"/>
            <a:ext cx="3818377"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600" dirty="0">
                <a:latin typeface="Calibri" panose="020F0502020204030204" pitchFamily="34" charset="0"/>
              </a:rPr>
              <a:t>4. Create landing outcome label from Outcome column</a:t>
            </a:r>
            <a:endParaRPr lang="en-US" sz="1100" dirty="0"/>
          </a:p>
        </p:txBody>
      </p:sp>
      <p:sp>
        <p:nvSpPr>
          <p:cNvPr id="24" name="Text Placeholder 2">
            <a:extLst>
              <a:ext uri="{FF2B5EF4-FFF2-40B4-BE49-F238E27FC236}">
                <a16:creationId xmlns:a16="http://schemas.microsoft.com/office/drawing/2014/main" id="{05205F6E-FBF3-344A-9ED8-25A7510EB543}"/>
              </a:ext>
            </a:extLst>
          </p:cNvPr>
          <p:cNvSpPr txBox="1">
            <a:spLocks/>
          </p:cNvSpPr>
          <p:nvPr/>
        </p:nvSpPr>
        <p:spPr>
          <a:xfrm>
            <a:off x="6614371" y="5362477"/>
            <a:ext cx="3818377"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600" dirty="0">
                <a:latin typeface="Calibri" panose="020F0502020204030204" pitchFamily="34" charset="0"/>
              </a:rPr>
              <a:t>5. Export file</a:t>
            </a:r>
            <a:endParaRPr lang="en-US" sz="1100" dirty="0"/>
          </a:p>
        </p:txBody>
      </p:sp>
      <p:pic>
        <p:nvPicPr>
          <p:cNvPr id="26" name="Picture 25">
            <a:extLst>
              <a:ext uri="{FF2B5EF4-FFF2-40B4-BE49-F238E27FC236}">
                <a16:creationId xmlns:a16="http://schemas.microsoft.com/office/drawing/2014/main" id="{C40D8F78-64CE-DB49-BA95-A532E1BE879E}"/>
              </a:ext>
            </a:extLst>
          </p:cNvPr>
          <p:cNvPicPr>
            <a:picLocks noChangeAspect="1"/>
          </p:cNvPicPr>
          <p:nvPr/>
        </p:nvPicPr>
        <p:blipFill>
          <a:blip r:embed="rId5"/>
          <a:stretch>
            <a:fillRect/>
          </a:stretch>
        </p:blipFill>
        <p:spPr>
          <a:xfrm>
            <a:off x="6614371" y="704624"/>
            <a:ext cx="3718882" cy="2293819"/>
          </a:xfrm>
          <a:prstGeom prst="rect">
            <a:avLst/>
          </a:prstGeom>
        </p:spPr>
      </p:pic>
      <p:pic>
        <p:nvPicPr>
          <p:cNvPr id="30" name="Picture 29">
            <a:extLst>
              <a:ext uri="{FF2B5EF4-FFF2-40B4-BE49-F238E27FC236}">
                <a16:creationId xmlns:a16="http://schemas.microsoft.com/office/drawing/2014/main" id="{232EC727-371B-6AC5-BF85-773C1A010C23}"/>
              </a:ext>
            </a:extLst>
          </p:cNvPr>
          <p:cNvPicPr>
            <a:picLocks noChangeAspect="1"/>
          </p:cNvPicPr>
          <p:nvPr/>
        </p:nvPicPr>
        <p:blipFill>
          <a:blip r:embed="rId6"/>
          <a:stretch>
            <a:fillRect/>
          </a:stretch>
        </p:blipFill>
        <p:spPr>
          <a:xfrm>
            <a:off x="6614371" y="3660453"/>
            <a:ext cx="5486875" cy="1379340"/>
          </a:xfrm>
          <a:prstGeom prst="rect">
            <a:avLst/>
          </a:prstGeom>
        </p:spPr>
      </p:pic>
      <p:pic>
        <p:nvPicPr>
          <p:cNvPr id="34" name="Picture 33">
            <a:extLst>
              <a:ext uri="{FF2B5EF4-FFF2-40B4-BE49-F238E27FC236}">
                <a16:creationId xmlns:a16="http://schemas.microsoft.com/office/drawing/2014/main" id="{C5BEF22A-CC3C-567C-A521-A0F844E2FBD1}"/>
              </a:ext>
            </a:extLst>
          </p:cNvPr>
          <p:cNvPicPr>
            <a:picLocks noChangeAspect="1"/>
          </p:cNvPicPr>
          <p:nvPr/>
        </p:nvPicPr>
        <p:blipFill>
          <a:blip r:embed="rId7"/>
          <a:stretch>
            <a:fillRect/>
          </a:stretch>
        </p:blipFill>
        <p:spPr>
          <a:xfrm>
            <a:off x="6740112" y="5637001"/>
            <a:ext cx="3467400" cy="388654"/>
          </a:xfrm>
          <a:prstGeom prst="rect">
            <a:avLst/>
          </a:prstGeom>
        </p:spPr>
      </p:pic>
      <p:cxnSp>
        <p:nvCxnSpPr>
          <p:cNvPr id="37" name="Connector: Elbow 36">
            <a:extLst>
              <a:ext uri="{FF2B5EF4-FFF2-40B4-BE49-F238E27FC236}">
                <a16:creationId xmlns:a16="http://schemas.microsoft.com/office/drawing/2014/main" id="{EAB25AFA-7B8E-9859-BA34-24C59E0994BE}"/>
              </a:ext>
            </a:extLst>
          </p:cNvPr>
          <p:cNvCxnSpPr>
            <a:stCxn id="26" idx="3"/>
          </p:cNvCxnSpPr>
          <p:nvPr/>
        </p:nvCxnSpPr>
        <p:spPr>
          <a:xfrm>
            <a:off x="10333253" y="1851534"/>
            <a:ext cx="846376" cy="180891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Connector: Elbow 43">
            <a:extLst>
              <a:ext uri="{FF2B5EF4-FFF2-40B4-BE49-F238E27FC236}">
                <a16:creationId xmlns:a16="http://schemas.microsoft.com/office/drawing/2014/main" id="{AF760E71-275F-D63D-27BA-2FB57227DB57}"/>
              </a:ext>
            </a:extLst>
          </p:cNvPr>
          <p:cNvCxnSpPr>
            <a:cxnSpLocks/>
            <a:endCxn id="34" idx="3"/>
          </p:cNvCxnSpPr>
          <p:nvPr/>
        </p:nvCxnSpPr>
        <p:spPr>
          <a:xfrm rot="5400000">
            <a:off x="10021599" y="4673293"/>
            <a:ext cx="1343949" cy="97212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5939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68674" cy="3454298"/>
          </a:xfrm>
          <a:prstGeom prst="rect">
            <a:avLst/>
          </a:prstGeom>
        </p:spPr>
        <p:txBody>
          <a:bodyPr lIns="91440" tIns="45720" rIns="91440" bIns="45720" anchor="t"/>
          <a:lstStyle/>
          <a:p>
            <a:pPr marL="0" indent="0">
              <a:buNone/>
            </a:pPr>
            <a:r>
              <a:rPr lang="en-ID" sz="1800" i="0" u="none" strike="noStrike" baseline="0" dirty="0">
                <a:solidFill>
                  <a:srgbClr val="292929"/>
                </a:solidFill>
                <a:latin typeface="Abadi" panose="020B0604020104020204" pitchFamily="34" charset="0"/>
              </a:rPr>
              <a:t>Scatter Graphs</a:t>
            </a:r>
          </a:p>
          <a:p>
            <a:r>
              <a:rPr lang="en-US" sz="1400" b="0" i="0" u="none" strike="noStrike" baseline="0" dirty="0">
                <a:solidFill>
                  <a:schemeClr val="accent1"/>
                </a:solidFill>
                <a:latin typeface="Abadi" panose="020B0604020104020204" pitchFamily="34" charset="0"/>
              </a:rPr>
              <a:t>Flight Number vs. Payload Mass</a:t>
            </a:r>
          </a:p>
          <a:p>
            <a:r>
              <a:rPr lang="en-US" sz="1400" b="0" i="0" u="none" strike="noStrike" baseline="0" dirty="0">
                <a:solidFill>
                  <a:schemeClr val="accent1"/>
                </a:solidFill>
                <a:latin typeface="Abadi" panose="020B0604020104020204" pitchFamily="34" charset="0"/>
              </a:rPr>
              <a:t>Flight Number vs. Launch Site</a:t>
            </a:r>
          </a:p>
          <a:p>
            <a:r>
              <a:rPr lang="en-ID" sz="1400" b="0" i="0" u="none" strike="noStrike" baseline="0" dirty="0">
                <a:solidFill>
                  <a:schemeClr val="accent1"/>
                </a:solidFill>
                <a:latin typeface="Abadi" panose="020B0604020104020204" pitchFamily="34" charset="0"/>
              </a:rPr>
              <a:t>Payload vs. Launch Site</a:t>
            </a:r>
          </a:p>
          <a:p>
            <a:r>
              <a:rPr lang="en-ID" sz="1400" b="0" i="0" u="none" strike="noStrike" baseline="0" dirty="0">
                <a:solidFill>
                  <a:schemeClr val="accent1"/>
                </a:solidFill>
                <a:latin typeface="Abadi" panose="020B0604020104020204" pitchFamily="34" charset="0"/>
              </a:rPr>
              <a:t>Orbit vs. Flight Number</a:t>
            </a:r>
          </a:p>
          <a:p>
            <a:r>
              <a:rPr lang="en-ID" sz="1400" b="0" i="0" u="none" strike="noStrike" baseline="0" dirty="0">
                <a:solidFill>
                  <a:schemeClr val="accent1"/>
                </a:solidFill>
                <a:latin typeface="Abadi" panose="020B0604020104020204" pitchFamily="34" charset="0"/>
              </a:rPr>
              <a:t>Payload vs. Orbit Type</a:t>
            </a:r>
          </a:p>
          <a:p>
            <a:r>
              <a:rPr lang="en-ID" sz="1400" b="0" i="0" u="none" strike="noStrike" baseline="0" dirty="0">
                <a:solidFill>
                  <a:schemeClr val="accent1"/>
                </a:solidFill>
                <a:latin typeface="Abadi" panose="020B0604020104020204" pitchFamily="34" charset="0"/>
              </a:rPr>
              <a:t>Orbit vs. Payload Mass</a:t>
            </a:r>
          </a:p>
          <a:p>
            <a:pPr marL="0" indent="0">
              <a:buNone/>
            </a:pPr>
            <a:r>
              <a:rPr lang="en-US" sz="1400" b="0" i="1" u="none" strike="noStrike" baseline="0" dirty="0">
                <a:latin typeface="Abadi" panose="020B0604020104020204" pitchFamily="34" charset="0"/>
              </a:rPr>
              <a:t>Scatter plots show relationship between variables.</a:t>
            </a:r>
          </a:p>
          <a:p>
            <a:pPr marL="0" indent="0">
              <a:buNone/>
            </a:pPr>
            <a:r>
              <a:rPr lang="en-US" sz="1400" b="0" i="1" u="none" strike="noStrike" baseline="0" dirty="0">
                <a:latin typeface="Abadi" panose="020B0604020104020204" pitchFamily="34" charset="0"/>
              </a:rPr>
              <a:t>This relationship is called the correlation.</a:t>
            </a:r>
            <a:endParaRPr lang="en-ID" sz="1400" b="0" i="1" u="none" strike="noStrike" baseline="0" dirty="0">
              <a:solidFill>
                <a:srgbClr val="292929"/>
              </a:solidFill>
              <a:latin typeface="Abadi" panose="020B0604020104020204" pitchFamily="34" charset="0"/>
            </a:endParaRPr>
          </a:p>
          <a:p>
            <a:pPr algn="l"/>
            <a:endParaRPr lang="en-ID" sz="1800" b="0" i="0" u="none" strike="noStrike" baseline="0" dirty="0">
              <a:solidFill>
                <a:srgbClr val="292929"/>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B8D6A355-6915-6641-DEFD-9CDC002921D8}"/>
              </a:ext>
            </a:extLst>
          </p:cNvPr>
          <p:cNvSpPr txBox="1">
            <a:spLocks/>
          </p:cNvSpPr>
          <p:nvPr/>
        </p:nvSpPr>
        <p:spPr>
          <a:xfrm>
            <a:off x="6253315" y="1807702"/>
            <a:ext cx="2708868" cy="16212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solidFill>
                  <a:srgbClr val="292929"/>
                </a:solidFill>
                <a:latin typeface="Abadi" panose="020B0604020104020204" pitchFamily="34" charset="0"/>
              </a:rPr>
              <a:t>Bar Graph</a:t>
            </a:r>
          </a:p>
          <a:p>
            <a:r>
              <a:rPr lang="en-ID" sz="1400" dirty="0">
                <a:solidFill>
                  <a:schemeClr val="accent1"/>
                </a:solidFill>
                <a:latin typeface="Abadi" panose="020B0604020104020204" pitchFamily="34" charset="0"/>
              </a:rPr>
              <a:t>Success Rate vs Orbit</a:t>
            </a:r>
          </a:p>
          <a:p>
            <a:pPr marL="0" indent="0">
              <a:buFont typeface="Arial" panose="020B0604020202020204" pitchFamily="34" charset="0"/>
              <a:buNone/>
            </a:pPr>
            <a:r>
              <a:rPr lang="en-US" sz="1400" i="1" dirty="0">
                <a:latin typeface="Abadi" panose="020B0604020104020204" pitchFamily="34" charset="0"/>
              </a:rPr>
              <a:t>Bar graphs show the relationship between numeric and categorical variables.</a:t>
            </a:r>
            <a:endParaRPr lang="en-ID" sz="1400" i="1" dirty="0">
              <a:solidFill>
                <a:srgbClr val="292929"/>
              </a:solidFill>
              <a:latin typeface="Abadi" panose="020B0604020104020204" pitchFamily="34" charset="0"/>
            </a:endParaRPr>
          </a:p>
          <a:p>
            <a:endParaRPr lang="en-ID" sz="1800" dirty="0">
              <a:solidFill>
                <a:srgbClr val="292929"/>
              </a:solidFill>
              <a:latin typeface="Abadi" panose="020B0604020104020204" pitchFamily="34" charset="0"/>
            </a:endParaRPr>
          </a:p>
        </p:txBody>
      </p:sp>
      <p:sp>
        <p:nvSpPr>
          <p:cNvPr id="6" name="Content Placeholder 4">
            <a:extLst>
              <a:ext uri="{FF2B5EF4-FFF2-40B4-BE49-F238E27FC236}">
                <a16:creationId xmlns:a16="http://schemas.microsoft.com/office/drawing/2014/main" id="{2B12539E-3F6B-C65B-90B4-4AEBEBB7EE92}"/>
              </a:ext>
            </a:extLst>
          </p:cNvPr>
          <p:cNvSpPr txBox="1">
            <a:spLocks/>
          </p:cNvSpPr>
          <p:nvPr/>
        </p:nvSpPr>
        <p:spPr>
          <a:xfrm>
            <a:off x="6253315" y="4135926"/>
            <a:ext cx="3972233" cy="16212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solidFill>
                  <a:srgbClr val="292929"/>
                </a:solidFill>
                <a:latin typeface="Abadi" panose="020B0604020104020204" pitchFamily="34" charset="0"/>
              </a:rPr>
              <a:t>Line Graph</a:t>
            </a:r>
          </a:p>
          <a:p>
            <a:r>
              <a:rPr lang="en-ID" sz="1400" dirty="0">
                <a:solidFill>
                  <a:schemeClr val="accent1"/>
                </a:solidFill>
                <a:latin typeface="Abadi" panose="020B0604020104020204" pitchFamily="34" charset="0"/>
              </a:rPr>
              <a:t>Success Rate vs Year</a:t>
            </a:r>
          </a:p>
          <a:p>
            <a:pPr marL="0" indent="0">
              <a:buFont typeface="Arial" panose="020B0604020202020204" pitchFamily="34" charset="0"/>
              <a:buNone/>
            </a:pPr>
            <a:r>
              <a:rPr lang="en-US" sz="1400" i="1" dirty="0">
                <a:latin typeface="Abadi" panose="020B0604020104020204" pitchFamily="34" charset="0"/>
              </a:rPr>
              <a:t>Line graphs show data variables and their trends.</a:t>
            </a:r>
            <a:r>
              <a:rPr lang="en-ID" sz="1400" i="1" dirty="0">
                <a:solidFill>
                  <a:srgbClr val="292929"/>
                </a:solidFill>
                <a:latin typeface="Abadi" panose="020B0604020104020204" pitchFamily="34" charset="0"/>
              </a:rPr>
              <a:t> Line graphs can help to show global </a:t>
            </a:r>
            <a:r>
              <a:rPr lang="en-ID" sz="1400" i="1" dirty="0" err="1">
                <a:solidFill>
                  <a:srgbClr val="292929"/>
                </a:solidFill>
                <a:latin typeface="Abadi" panose="020B0604020104020204" pitchFamily="34" charset="0"/>
              </a:rPr>
              <a:t>behavior</a:t>
            </a:r>
            <a:r>
              <a:rPr lang="en-ID" sz="1400" i="1" dirty="0">
                <a:solidFill>
                  <a:srgbClr val="292929"/>
                </a:solidFill>
                <a:latin typeface="Abadi" panose="020B0604020104020204" pitchFamily="34" charset="0"/>
              </a:rPr>
              <a:t> and make prediction for unseen data.</a:t>
            </a:r>
            <a:endParaRPr lang="en-US" sz="1400" i="1" dirty="0">
              <a:latin typeface="Abadi" panose="020B0604020104020204" pitchFamily="34" charset="0"/>
            </a:endParaRPr>
          </a:p>
        </p:txBody>
      </p:sp>
      <p:pic>
        <p:nvPicPr>
          <p:cNvPr id="8" name="Picture 7">
            <a:extLst>
              <a:ext uri="{FF2B5EF4-FFF2-40B4-BE49-F238E27FC236}">
                <a16:creationId xmlns:a16="http://schemas.microsoft.com/office/drawing/2014/main" id="{B03EE30A-7B37-CB57-4EC6-27244D7EB9A7}"/>
              </a:ext>
            </a:extLst>
          </p:cNvPr>
          <p:cNvPicPr>
            <a:picLocks noChangeAspect="1"/>
          </p:cNvPicPr>
          <p:nvPr/>
        </p:nvPicPr>
        <p:blipFill>
          <a:blip r:embed="rId3"/>
          <a:stretch>
            <a:fillRect/>
          </a:stretch>
        </p:blipFill>
        <p:spPr>
          <a:xfrm>
            <a:off x="3793509" y="1825625"/>
            <a:ext cx="1851949" cy="1817225"/>
          </a:xfrm>
          <a:prstGeom prst="rect">
            <a:avLst/>
          </a:prstGeom>
        </p:spPr>
      </p:pic>
      <p:pic>
        <p:nvPicPr>
          <p:cNvPr id="10" name="Picture 9">
            <a:extLst>
              <a:ext uri="{FF2B5EF4-FFF2-40B4-BE49-F238E27FC236}">
                <a16:creationId xmlns:a16="http://schemas.microsoft.com/office/drawing/2014/main" id="{09D59C2B-BA3C-09C6-AA00-F7C158F1AE00}"/>
              </a:ext>
            </a:extLst>
          </p:cNvPr>
          <p:cNvPicPr>
            <a:picLocks noChangeAspect="1"/>
          </p:cNvPicPr>
          <p:nvPr/>
        </p:nvPicPr>
        <p:blipFill>
          <a:blip r:embed="rId4"/>
          <a:stretch>
            <a:fillRect/>
          </a:stretch>
        </p:blipFill>
        <p:spPr>
          <a:xfrm>
            <a:off x="9570040" y="1788098"/>
            <a:ext cx="1851949" cy="1851949"/>
          </a:xfrm>
          <a:prstGeom prst="rect">
            <a:avLst/>
          </a:prstGeom>
        </p:spPr>
      </p:pic>
      <p:pic>
        <p:nvPicPr>
          <p:cNvPr id="12" name="Picture 11">
            <a:extLst>
              <a:ext uri="{FF2B5EF4-FFF2-40B4-BE49-F238E27FC236}">
                <a16:creationId xmlns:a16="http://schemas.microsoft.com/office/drawing/2014/main" id="{E5714601-429E-C5F9-810D-0D9A1806566F}"/>
              </a:ext>
            </a:extLst>
          </p:cNvPr>
          <p:cNvPicPr>
            <a:picLocks noChangeAspect="1"/>
          </p:cNvPicPr>
          <p:nvPr/>
        </p:nvPicPr>
        <p:blipFill>
          <a:blip r:embed="rId5"/>
          <a:stretch>
            <a:fillRect/>
          </a:stretch>
        </p:blipFill>
        <p:spPr>
          <a:xfrm>
            <a:off x="10225548" y="4295499"/>
            <a:ext cx="1319514" cy="1302152"/>
          </a:xfrm>
          <a:prstGeom prst="rect">
            <a:avLst/>
          </a:prstGeom>
        </p:spPr>
      </p:pic>
      <p:sp>
        <p:nvSpPr>
          <p:cNvPr id="13" name="TextBox 12">
            <a:extLst>
              <a:ext uri="{FF2B5EF4-FFF2-40B4-BE49-F238E27FC236}">
                <a16:creationId xmlns:a16="http://schemas.microsoft.com/office/drawing/2014/main" id="{30D33E62-DBDD-8230-CBA4-E663240A3168}"/>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hlinkClick r:id="rId6"/>
            </a:endParaRPr>
          </a:p>
          <a:p>
            <a:r>
              <a:rPr lang="en-ID" sz="1800" b="0" i="0" u="none" strike="noStrike" baseline="0" dirty="0">
                <a:solidFill>
                  <a:srgbClr val="0462C1"/>
                </a:solidFill>
                <a:latin typeface="Calibri" panose="020F0502020204030204" pitchFamily="34" charset="0"/>
                <a:hlinkClick r:id="rId6"/>
              </a:rPr>
              <a:t>Link to code</a:t>
            </a:r>
            <a:endParaRPr lang="en-ID" dirty="0"/>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1440"/>
            <a:ext cx="9745589" cy="4351338"/>
          </a:xfrm>
          <a:prstGeom prst="rect">
            <a:avLst/>
          </a:prstGeom>
        </p:spPr>
        <p:txBody>
          <a:bodyPr lIns="91440" tIns="45720" rIns="91440" bIns="45720" anchor="t"/>
          <a:lstStyle/>
          <a:p>
            <a:pPr marL="0" indent="0">
              <a:buNone/>
            </a:pPr>
            <a:r>
              <a:rPr lang="en-US" sz="1600" b="0" i="0" u="none" strike="noStrike" baseline="0" dirty="0">
                <a:solidFill>
                  <a:srgbClr val="292929"/>
                </a:solidFill>
                <a:latin typeface="Abadi" panose="020B0604020104020204" pitchFamily="34" charset="0"/>
              </a:rPr>
              <a:t>We performed SQL queries to gather and understand data from dataset:</a:t>
            </a:r>
          </a:p>
          <a:p>
            <a:r>
              <a:rPr lang="en-US" sz="1600" b="0" i="0" u="none" strike="noStrike" baseline="0" dirty="0">
                <a:solidFill>
                  <a:srgbClr val="292929"/>
                </a:solidFill>
                <a:latin typeface="Abadi" panose="020B0604020104020204" pitchFamily="34" charset="0"/>
              </a:rPr>
              <a:t>Displaying the names of the unique </a:t>
            </a:r>
            <a:r>
              <a:rPr lang="en-US" sz="1600" b="0" i="0" u="none" strike="noStrike" baseline="0" dirty="0" err="1">
                <a:solidFill>
                  <a:srgbClr val="292929"/>
                </a:solidFill>
                <a:latin typeface="Abadi" panose="020B0604020104020204" pitchFamily="34" charset="0"/>
              </a:rPr>
              <a:t>lauunch</a:t>
            </a:r>
            <a:r>
              <a:rPr lang="en-US" sz="1600" b="0" i="0" u="none" strike="noStrike" baseline="0" dirty="0">
                <a:solidFill>
                  <a:srgbClr val="292929"/>
                </a:solidFill>
                <a:latin typeface="Abadi" panose="020B0604020104020204" pitchFamily="34" charset="0"/>
              </a:rPr>
              <a:t> sites in the space mission.</a:t>
            </a:r>
          </a:p>
          <a:p>
            <a:r>
              <a:rPr lang="en-US" sz="1600" b="0" i="0" u="none" strike="noStrike" baseline="0" dirty="0">
                <a:solidFill>
                  <a:srgbClr val="292929"/>
                </a:solidFill>
                <a:latin typeface="Abadi" panose="020B0604020104020204" pitchFamily="34" charset="0"/>
              </a:rPr>
              <a:t>Display 5 records where launch sites begin with the string 'CCA'</a:t>
            </a:r>
          </a:p>
          <a:p>
            <a:r>
              <a:rPr lang="en-US" sz="1600" b="0" i="0" u="none" strike="noStrike" baseline="0" dirty="0">
                <a:solidFill>
                  <a:srgbClr val="292929"/>
                </a:solidFill>
                <a:latin typeface="Abadi" panose="020B0604020104020204" pitchFamily="34" charset="0"/>
              </a:rPr>
              <a:t>Display the total payload mass carried by boosters launched by NASA (CRS).</a:t>
            </a:r>
          </a:p>
          <a:p>
            <a:r>
              <a:rPr lang="en-US" sz="1600" b="0" i="0" u="none" strike="noStrike" baseline="0" dirty="0">
                <a:solidFill>
                  <a:srgbClr val="292929"/>
                </a:solidFill>
                <a:latin typeface="Abadi" panose="020B0604020104020204" pitchFamily="34" charset="0"/>
              </a:rPr>
              <a:t>Display average payload mass carried by booster version F9 v1.1.</a:t>
            </a:r>
          </a:p>
          <a:p>
            <a:r>
              <a:rPr lang="en-US" sz="1600" b="0" i="0" u="none" strike="noStrike" baseline="0" dirty="0">
                <a:solidFill>
                  <a:srgbClr val="292929"/>
                </a:solidFill>
                <a:latin typeface="Abadi" panose="020B0604020104020204" pitchFamily="34" charset="0"/>
              </a:rPr>
              <a:t>List the date when the first successful landing outcome in ground pad was achieved.</a:t>
            </a:r>
          </a:p>
          <a:p>
            <a:r>
              <a:rPr lang="en-US" sz="1600" b="0" i="0" u="none" strike="noStrike" baseline="0" dirty="0">
                <a:solidFill>
                  <a:srgbClr val="292929"/>
                </a:solidFill>
                <a:latin typeface="Abadi" panose="020B0604020104020204" pitchFamily="34" charset="0"/>
              </a:rPr>
              <a:t>List the names of the boosters which have success in drone ship and have payload mass greater than 4000 but less than 6000.</a:t>
            </a:r>
          </a:p>
          <a:p>
            <a:r>
              <a:rPr lang="en-US" sz="1600" b="0" i="0" u="none" strike="noStrike" baseline="0" dirty="0">
                <a:solidFill>
                  <a:srgbClr val="292929"/>
                </a:solidFill>
                <a:latin typeface="Abadi" panose="020B0604020104020204" pitchFamily="34" charset="0"/>
              </a:rPr>
              <a:t>List the total number of successful and failure mission outcomes.</a:t>
            </a:r>
          </a:p>
          <a:p>
            <a:r>
              <a:rPr lang="en-US" sz="1600" b="0" i="0" u="none" strike="noStrike" baseline="0" dirty="0">
                <a:solidFill>
                  <a:srgbClr val="292929"/>
                </a:solidFill>
                <a:latin typeface="Abadi" panose="020B0604020104020204" pitchFamily="34" charset="0"/>
              </a:rPr>
              <a:t>List the names of the </a:t>
            </a:r>
            <a:r>
              <a:rPr lang="en-US" sz="1600" b="0" i="0" u="none" strike="noStrike" baseline="0" dirty="0" err="1">
                <a:solidFill>
                  <a:srgbClr val="292929"/>
                </a:solidFill>
                <a:latin typeface="Abadi" panose="020B0604020104020204" pitchFamily="34" charset="0"/>
              </a:rPr>
              <a:t>booster_versions</a:t>
            </a:r>
            <a:r>
              <a:rPr lang="en-US" sz="1600" b="0" i="0" u="none" strike="noStrike" baseline="0" dirty="0">
                <a:solidFill>
                  <a:srgbClr val="292929"/>
                </a:solidFill>
                <a:latin typeface="Abadi" panose="020B0604020104020204" pitchFamily="34" charset="0"/>
              </a:rPr>
              <a:t> which have carried the maximum payload mass.</a:t>
            </a:r>
          </a:p>
          <a:p>
            <a:r>
              <a:rPr lang="en-US" sz="1600" b="0" i="0" u="none" strike="noStrike" baseline="0" dirty="0">
                <a:solidFill>
                  <a:srgbClr val="292929"/>
                </a:solidFill>
                <a:latin typeface="Abadi" panose="020B0604020104020204" pitchFamily="34" charset="0"/>
              </a:rPr>
              <a:t>List the records which will display the month names, </a:t>
            </a:r>
            <a:r>
              <a:rPr lang="en-US" sz="1600" b="0" i="0" u="none" strike="noStrike" baseline="0" dirty="0" err="1">
                <a:solidFill>
                  <a:srgbClr val="292929"/>
                </a:solidFill>
                <a:latin typeface="Abadi" panose="020B0604020104020204" pitchFamily="34" charset="0"/>
              </a:rPr>
              <a:t>faiilure</a:t>
            </a:r>
            <a:r>
              <a:rPr lang="en-US" sz="1600" b="0" i="0" u="none" strike="noStrike" baseline="0" dirty="0">
                <a:solidFill>
                  <a:srgbClr val="292929"/>
                </a:solidFill>
                <a:latin typeface="Abadi" panose="020B0604020104020204" pitchFamily="34" charset="0"/>
              </a:rPr>
              <a:t> </a:t>
            </a:r>
            <a:r>
              <a:rPr lang="en-US" sz="1600" b="0" i="0" u="none" strike="noStrike" baseline="0" dirty="0" err="1">
                <a:solidFill>
                  <a:srgbClr val="292929"/>
                </a:solidFill>
                <a:latin typeface="Abadi" panose="020B0604020104020204" pitchFamily="34" charset="0"/>
              </a:rPr>
              <a:t>landing_ouutcomes</a:t>
            </a:r>
            <a:r>
              <a:rPr lang="en-US" sz="1600" b="0" i="0" u="none" strike="noStrike" baseline="0" dirty="0">
                <a:solidFill>
                  <a:srgbClr val="292929"/>
                </a:solidFill>
                <a:latin typeface="Abadi" panose="020B0604020104020204" pitchFamily="34" charset="0"/>
              </a:rPr>
              <a:t> in drone ship, booster versions, </a:t>
            </a:r>
            <a:r>
              <a:rPr lang="en-US" sz="1600" b="0" i="0" u="none" strike="noStrike" baseline="0" dirty="0" err="1">
                <a:solidFill>
                  <a:srgbClr val="292929"/>
                </a:solidFill>
                <a:latin typeface="Abadi" panose="020B0604020104020204" pitchFamily="34" charset="0"/>
              </a:rPr>
              <a:t>launch_site</a:t>
            </a:r>
            <a:r>
              <a:rPr lang="en-US" sz="1600" b="0" i="0" u="none" strike="noStrike" baseline="0" dirty="0">
                <a:solidFill>
                  <a:srgbClr val="292929"/>
                </a:solidFill>
                <a:latin typeface="Abadi" panose="020B0604020104020204" pitchFamily="34" charset="0"/>
              </a:rPr>
              <a:t> </a:t>
            </a:r>
            <a:r>
              <a:rPr lang="en-US" sz="1600" b="0" i="0" u="none" strike="noStrike" baseline="0" dirty="0" err="1">
                <a:solidFill>
                  <a:srgbClr val="292929"/>
                </a:solidFill>
                <a:latin typeface="Abadi" panose="020B0604020104020204" pitchFamily="34" charset="0"/>
              </a:rPr>
              <a:t>forthe</a:t>
            </a:r>
            <a:r>
              <a:rPr lang="en-US" sz="1600" b="0" i="0" u="none" strike="noStrike" baseline="0" dirty="0">
                <a:solidFill>
                  <a:srgbClr val="292929"/>
                </a:solidFill>
                <a:latin typeface="Abadi" panose="020B0604020104020204" pitchFamily="34" charset="0"/>
              </a:rPr>
              <a:t> months in year 2015.</a:t>
            </a:r>
          </a:p>
          <a:p>
            <a:r>
              <a:rPr lang="en-US" sz="1600" b="0" i="0" u="none" strike="noStrike" baseline="0" dirty="0">
                <a:solidFill>
                  <a:srgbClr val="292929"/>
                </a:solidFill>
                <a:latin typeface="Abadi" panose="020B0604020104020204" pitchFamily="34" charset="0"/>
              </a:rPr>
              <a:t>Rank the count of successful </a:t>
            </a:r>
            <a:r>
              <a:rPr lang="en-US" sz="1600" b="0" i="0" u="none" strike="noStrike" baseline="0" dirty="0" err="1">
                <a:solidFill>
                  <a:srgbClr val="292929"/>
                </a:solidFill>
                <a:latin typeface="Abadi" panose="020B0604020104020204" pitchFamily="34" charset="0"/>
              </a:rPr>
              <a:t>landiing_outcomes</a:t>
            </a:r>
            <a:r>
              <a:rPr lang="en-US" sz="1600" b="0" i="0" u="none" strike="noStrike" baseline="0" dirty="0">
                <a:solidFill>
                  <a:srgbClr val="292929"/>
                </a:solidFill>
                <a:latin typeface="Abadi" panose="020B0604020104020204" pitchFamily="34" charset="0"/>
              </a:rPr>
              <a:t> between the date04-06-2010 and 20-03-2017in descending order.</a:t>
            </a:r>
          </a:p>
          <a:p>
            <a:pPr marL="0" indent="0">
              <a:buNone/>
            </a:pPr>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9A51B6AF-DB1A-A763-E2FB-0A856F693BBA}"/>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hlinkClick r:id="rId3"/>
            </a:endParaRPr>
          </a:p>
          <a:p>
            <a:r>
              <a:rPr lang="en-ID" sz="1800" b="0" i="0" u="none" strike="noStrike" baseline="0" dirty="0">
                <a:solidFill>
                  <a:srgbClr val="0462C1"/>
                </a:solidFill>
                <a:latin typeface="Calibri" panose="020F0502020204030204" pitchFamily="34" charset="0"/>
                <a:hlinkClick r:id="rId3"/>
              </a:rPr>
              <a:t>Link to code</a:t>
            </a:r>
            <a:endParaRPr lang="en-ID" dirty="0"/>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62099"/>
            <a:ext cx="10515600" cy="4351338"/>
          </a:xfrm>
          <a:prstGeom prst="rect">
            <a:avLst/>
          </a:prstGeom>
        </p:spPr>
        <p:txBody>
          <a:bodyPr>
            <a:normAutofit/>
          </a:bodyPr>
          <a:lstStyle/>
          <a:p>
            <a:pPr marL="0" indent="0">
              <a:buNone/>
            </a:pPr>
            <a:r>
              <a:rPr lang="en-US" sz="1600" b="0" i="0" u="none" strike="noStrike" baseline="0" dirty="0">
                <a:solidFill>
                  <a:srgbClr val="292929"/>
                </a:solidFill>
                <a:latin typeface="Abadi" panose="020B0604020104020204" pitchFamily="34" charset="0"/>
              </a:rPr>
              <a:t>Folium map object is a map centered on NASA Johnson Space Center at </a:t>
            </a:r>
            <a:r>
              <a:rPr lang="en-US" sz="1600" b="0" i="0" u="none" strike="noStrike" baseline="0" dirty="0" err="1">
                <a:solidFill>
                  <a:srgbClr val="292929"/>
                </a:solidFill>
                <a:latin typeface="Abadi" panose="020B0604020104020204" pitchFamily="34" charset="0"/>
              </a:rPr>
              <a:t>Houson</a:t>
            </a:r>
            <a:r>
              <a:rPr lang="en-US" sz="1600" b="0" i="0" u="none" strike="noStrike" baseline="0" dirty="0">
                <a:solidFill>
                  <a:srgbClr val="292929"/>
                </a:solidFill>
                <a:latin typeface="Abadi" panose="020B0604020104020204" pitchFamily="34" charset="0"/>
              </a:rPr>
              <a:t>, Texas</a:t>
            </a:r>
          </a:p>
          <a:p>
            <a:r>
              <a:rPr lang="en-US" sz="1600" b="0" i="0" u="none" strike="noStrike" baseline="0" dirty="0">
                <a:solidFill>
                  <a:srgbClr val="292929"/>
                </a:solidFill>
                <a:latin typeface="Abadi" panose="020B0604020104020204" pitchFamily="34" charset="0"/>
              </a:rPr>
              <a:t>Red circle at NASA Johnson Space Center's coordinate with label showing its name(</a:t>
            </a:r>
            <a:r>
              <a:rPr lang="en-US" sz="1600" b="0" i="1" u="none" strike="noStrike" baseline="0" dirty="0" err="1">
                <a:solidFill>
                  <a:srgbClr val="292929"/>
                </a:solidFill>
                <a:latin typeface="Abadi" panose="020B0604020104020204" pitchFamily="34" charset="0"/>
              </a:rPr>
              <a:t>folium.Circle</a:t>
            </a:r>
            <a:r>
              <a:rPr lang="en-US" sz="1600" b="0" i="1" u="none" strike="noStrike" baseline="0" dirty="0">
                <a:solidFill>
                  <a:srgbClr val="292929"/>
                </a:solidFill>
                <a:latin typeface="Abadi" panose="020B0604020104020204" pitchFamily="34" charset="0"/>
              </a:rPr>
              <a:t>, </a:t>
            </a:r>
            <a:r>
              <a:rPr lang="en-US" sz="1600" b="0" i="1" u="none" strike="noStrike" baseline="0" dirty="0" err="1">
                <a:solidFill>
                  <a:srgbClr val="292929"/>
                </a:solidFill>
                <a:latin typeface="Abadi" panose="020B0604020104020204" pitchFamily="34" charset="0"/>
              </a:rPr>
              <a:t>folium.map.Marker</a:t>
            </a:r>
            <a:r>
              <a:rPr lang="en-US" sz="1600" b="0" i="0" u="none" strike="noStrike" baseline="0" dirty="0">
                <a:solidFill>
                  <a:srgbClr val="292929"/>
                </a:solidFill>
                <a:latin typeface="Abadi" panose="020B0604020104020204" pitchFamily="34" charset="0"/>
              </a:rPr>
              <a:t>).</a:t>
            </a:r>
          </a:p>
          <a:p>
            <a:r>
              <a:rPr lang="en-ID" sz="1600" b="0" i="0" u="none" strike="noStrike" baseline="0" dirty="0">
                <a:solidFill>
                  <a:srgbClr val="292929"/>
                </a:solidFill>
                <a:latin typeface="Abadi" panose="020B0604020104020204" pitchFamily="34" charset="0"/>
              </a:rPr>
              <a:t>Red circles at each launch site coordinates with label showing launch site name (</a:t>
            </a:r>
            <a:r>
              <a:rPr lang="en-ID" sz="1600" b="0" i="1" u="none" strike="noStrike" baseline="0" dirty="0" err="1">
                <a:solidFill>
                  <a:srgbClr val="292929"/>
                </a:solidFill>
                <a:latin typeface="Abadi" panose="020B0604020104020204" pitchFamily="34" charset="0"/>
              </a:rPr>
              <a:t>folium.Circle</a:t>
            </a:r>
            <a:r>
              <a:rPr lang="en-ID" sz="1600" b="0" i="1" u="none" strike="noStrike" baseline="0" dirty="0">
                <a:solidFill>
                  <a:srgbClr val="292929"/>
                </a:solidFill>
                <a:latin typeface="Abadi" panose="020B0604020104020204" pitchFamily="34" charset="0"/>
              </a:rPr>
              <a:t>, </a:t>
            </a:r>
            <a:r>
              <a:rPr lang="en-ID" sz="1600" b="0" i="1" u="none" strike="noStrike" baseline="0" dirty="0" err="1">
                <a:solidFill>
                  <a:srgbClr val="292929"/>
                </a:solidFill>
                <a:latin typeface="Abadi" panose="020B0604020104020204" pitchFamily="34" charset="0"/>
              </a:rPr>
              <a:t>folium.map.Marker</a:t>
            </a:r>
            <a:r>
              <a:rPr lang="en-ID" sz="1600" b="0" i="1" u="none" strike="noStrike" baseline="0" dirty="0">
                <a:solidFill>
                  <a:srgbClr val="292929"/>
                </a:solidFill>
                <a:latin typeface="Abadi" panose="020B0604020104020204" pitchFamily="34" charset="0"/>
              </a:rPr>
              <a:t>, </a:t>
            </a:r>
            <a:r>
              <a:rPr lang="en-ID" sz="1600" b="0" i="1" u="none" strike="noStrike" baseline="0" dirty="0" err="1">
                <a:solidFill>
                  <a:srgbClr val="292929"/>
                </a:solidFill>
                <a:latin typeface="Abadi" panose="020B0604020104020204" pitchFamily="34" charset="0"/>
              </a:rPr>
              <a:t>folium.features.DivIcon</a:t>
            </a:r>
            <a:r>
              <a:rPr lang="en-ID" sz="1600" b="0" i="0" u="none" strike="noStrike" baseline="0" dirty="0">
                <a:solidFill>
                  <a:srgbClr val="292929"/>
                </a:solidFill>
                <a:latin typeface="Abadi" panose="020B0604020104020204" pitchFamily="34" charset="0"/>
              </a:rPr>
              <a:t>).</a:t>
            </a:r>
          </a:p>
          <a:p>
            <a:r>
              <a:rPr lang="en-US" sz="1600" b="0" i="0" u="none" strike="noStrike" baseline="0" dirty="0">
                <a:solidFill>
                  <a:srgbClr val="292929"/>
                </a:solidFill>
                <a:latin typeface="Abadi" panose="020B0604020104020204" pitchFamily="34" charset="0"/>
              </a:rPr>
              <a:t>The grouping of points in a cluster to display multiple and different information for the same coordinates (</a:t>
            </a:r>
            <a:r>
              <a:rPr lang="en-US" sz="1600" b="0" i="1" u="none" strike="noStrike" baseline="0" dirty="0" err="1">
                <a:solidFill>
                  <a:srgbClr val="292929"/>
                </a:solidFill>
                <a:latin typeface="Abadi" panose="020B0604020104020204" pitchFamily="34" charset="0"/>
              </a:rPr>
              <a:t>folium.plugins.MarkerCluster</a:t>
            </a:r>
            <a:r>
              <a:rPr lang="en-US" sz="1600" b="0" i="0" u="none" strike="noStrike" baseline="0" dirty="0">
                <a:solidFill>
                  <a:srgbClr val="292929"/>
                </a:solidFill>
                <a:latin typeface="Abadi" panose="020B0604020104020204" pitchFamily="34" charset="0"/>
              </a:rPr>
              <a:t>).</a:t>
            </a:r>
          </a:p>
          <a:p>
            <a:r>
              <a:rPr lang="en-US" sz="1600" b="0" i="0" u="none" strike="noStrike" baseline="0" dirty="0">
                <a:solidFill>
                  <a:srgbClr val="292929"/>
                </a:solidFill>
                <a:latin typeface="Abadi" panose="020B0604020104020204" pitchFamily="34" charset="0"/>
              </a:rPr>
              <a:t>Markers to show successful and unsuccessful landings. </a:t>
            </a:r>
            <a:r>
              <a:rPr lang="en-US" sz="1600" b="0" i="0" u="none" strike="noStrike" baseline="0" dirty="0">
                <a:solidFill>
                  <a:srgbClr val="00AF50"/>
                </a:solidFill>
                <a:latin typeface="Abadi" panose="020B0604020104020204" pitchFamily="34" charset="0"/>
              </a:rPr>
              <a:t>Green </a:t>
            </a:r>
            <a:r>
              <a:rPr lang="en-US" sz="1600" b="0" i="0" u="none" strike="noStrike" baseline="0" dirty="0">
                <a:solidFill>
                  <a:srgbClr val="292929"/>
                </a:solidFill>
                <a:latin typeface="Abadi" panose="020B0604020104020204" pitchFamily="34" charset="0"/>
              </a:rPr>
              <a:t>for successful landing and </a:t>
            </a:r>
            <a:r>
              <a:rPr lang="en-US" sz="1600" b="0" i="0" u="none" strike="noStrike" baseline="0" dirty="0">
                <a:solidFill>
                  <a:srgbClr val="FF0000"/>
                </a:solidFill>
                <a:latin typeface="Abadi" panose="020B0604020104020204" pitchFamily="34" charset="0"/>
              </a:rPr>
              <a:t>Red </a:t>
            </a:r>
            <a:r>
              <a:rPr lang="en-US" sz="1600" b="0" i="0" u="none" strike="noStrike" baseline="0" dirty="0">
                <a:solidFill>
                  <a:srgbClr val="292929"/>
                </a:solidFill>
                <a:latin typeface="Abadi" panose="020B0604020104020204" pitchFamily="34" charset="0"/>
              </a:rPr>
              <a:t>for unsuccessful landing. (</a:t>
            </a:r>
            <a:r>
              <a:rPr lang="en-US" sz="1600" b="0" i="1" u="none" strike="noStrike" baseline="0" dirty="0" err="1">
                <a:solidFill>
                  <a:srgbClr val="292929"/>
                </a:solidFill>
                <a:latin typeface="Abadi" panose="020B0604020104020204" pitchFamily="34" charset="0"/>
              </a:rPr>
              <a:t>folium.map.Marker</a:t>
            </a:r>
            <a:r>
              <a:rPr lang="en-US" sz="1600" b="0" i="1" u="none" strike="noStrike" baseline="0" dirty="0">
                <a:solidFill>
                  <a:srgbClr val="292929"/>
                </a:solidFill>
                <a:latin typeface="Abadi" panose="020B0604020104020204" pitchFamily="34" charset="0"/>
              </a:rPr>
              <a:t>, </a:t>
            </a:r>
            <a:r>
              <a:rPr lang="en-US" sz="1600" b="0" i="1" u="none" strike="noStrike" baseline="0" dirty="0" err="1">
                <a:solidFill>
                  <a:srgbClr val="292929"/>
                </a:solidFill>
                <a:latin typeface="Abadi" panose="020B0604020104020204" pitchFamily="34" charset="0"/>
              </a:rPr>
              <a:t>folium.Icon</a:t>
            </a:r>
            <a:r>
              <a:rPr lang="en-US" sz="1600" b="0" i="0" u="none" strike="noStrike" baseline="0" dirty="0">
                <a:solidFill>
                  <a:srgbClr val="292929"/>
                </a:solidFill>
                <a:latin typeface="Abadi" panose="020B0604020104020204" pitchFamily="34" charset="0"/>
              </a:rPr>
              <a:t>).</a:t>
            </a:r>
          </a:p>
          <a:p>
            <a:r>
              <a:rPr lang="en-US" sz="1600" b="0" i="0" u="none" strike="noStrike" baseline="0" dirty="0">
                <a:solidFill>
                  <a:srgbClr val="292929"/>
                </a:solidFill>
                <a:latin typeface="Abadi" panose="020B0604020104020204" pitchFamily="34" charset="0"/>
              </a:rPr>
              <a:t>Markers to show distance between launch site to key locations (railway, highway, </a:t>
            </a:r>
            <a:r>
              <a:rPr lang="en-US" sz="1600" b="0" i="0" u="none" strike="noStrike" baseline="0" dirty="0" err="1">
                <a:solidFill>
                  <a:srgbClr val="292929"/>
                </a:solidFill>
                <a:latin typeface="Abadi" panose="020B0604020104020204" pitchFamily="34" charset="0"/>
              </a:rPr>
              <a:t>coastway</a:t>
            </a:r>
            <a:r>
              <a:rPr lang="en-US" sz="1600" b="0" i="0" u="none" strike="noStrike" baseline="0" dirty="0">
                <a:solidFill>
                  <a:srgbClr val="292929"/>
                </a:solidFill>
                <a:latin typeface="Abadi" panose="020B0604020104020204" pitchFamily="34" charset="0"/>
              </a:rPr>
              <a:t>, city) and plot a line between them. (</a:t>
            </a:r>
            <a:r>
              <a:rPr lang="en-US" sz="1600" b="0" i="1" u="none" strike="noStrike" baseline="0" dirty="0" err="1">
                <a:solidFill>
                  <a:srgbClr val="292929"/>
                </a:solidFill>
                <a:latin typeface="Abadi" panose="020B0604020104020204" pitchFamily="34" charset="0"/>
              </a:rPr>
              <a:t>folium.map.Marker</a:t>
            </a:r>
            <a:r>
              <a:rPr lang="en-US" sz="1600" b="0" i="1" u="none" strike="noStrike" baseline="0" dirty="0">
                <a:solidFill>
                  <a:srgbClr val="292929"/>
                </a:solidFill>
                <a:latin typeface="Abadi" panose="020B0604020104020204" pitchFamily="34" charset="0"/>
              </a:rPr>
              <a:t>, </a:t>
            </a:r>
            <a:r>
              <a:rPr lang="en-US" sz="1600" b="0" i="1" u="none" strike="noStrike" baseline="0" dirty="0" err="1">
                <a:solidFill>
                  <a:srgbClr val="292929"/>
                </a:solidFill>
                <a:latin typeface="Abadi" panose="020B0604020104020204" pitchFamily="34" charset="0"/>
              </a:rPr>
              <a:t>folium.PolyLine</a:t>
            </a:r>
            <a:r>
              <a:rPr lang="en-US" sz="1600" b="0" i="1" u="none" strike="noStrike" baseline="0" dirty="0">
                <a:solidFill>
                  <a:srgbClr val="292929"/>
                </a:solidFill>
                <a:latin typeface="Abadi" panose="020B0604020104020204" pitchFamily="34" charset="0"/>
              </a:rPr>
              <a:t>, </a:t>
            </a:r>
            <a:r>
              <a:rPr lang="en-US" sz="1600" b="0" i="1" u="none" strike="noStrike" baseline="0" dirty="0" err="1">
                <a:solidFill>
                  <a:srgbClr val="292929"/>
                </a:solidFill>
                <a:latin typeface="Abadi" panose="020B0604020104020204" pitchFamily="34" charset="0"/>
              </a:rPr>
              <a:t>folium.features.DivIcon</a:t>
            </a:r>
            <a:r>
              <a:rPr lang="en-US" sz="1600" b="0" i="1" u="none" strike="noStrike" baseline="0" dirty="0">
                <a:solidFill>
                  <a:srgbClr val="292929"/>
                </a:solidFill>
                <a:latin typeface="Calibri" panose="020F0502020204030204" pitchFamily="34" charset="0"/>
              </a:rPr>
              <a:t>)</a:t>
            </a:r>
            <a:endParaRPr lang="en-US" sz="1600" b="0" i="0" u="none" strike="noStrike" baseline="0" dirty="0">
              <a:solidFill>
                <a:srgbClr val="292929"/>
              </a:solidFill>
              <a:latin typeface="Calibri" panose="020F0502020204030204" pitchFamily="34" charset="0"/>
            </a:endParaRPr>
          </a:p>
          <a:p>
            <a:pPr marL="0" indent="0">
              <a:buNone/>
            </a:pPr>
            <a:r>
              <a:rPr lang="en-US" sz="1600" b="0" i="0" u="none" strike="noStrike" baseline="0" dirty="0">
                <a:solidFill>
                  <a:srgbClr val="292929"/>
                </a:solidFill>
                <a:latin typeface="Abadi" panose="020B0604020104020204" pitchFamily="34" charset="0"/>
              </a:rPr>
              <a:t>These objects are created in order to understand better the problem and the data. We can show easily all launch sites, their surroundings and the number of successful and unsuccessful landings.</a:t>
            </a:r>
          </a:p>
          <a:p>
            <a:pPr marL="0" indent="0">
              <a:buNone/>
            </a:pPr>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AAC48EEA-F491-DF1B-A76B-07C0DDB5EDE2}"/>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hlinkClick r:id="rId3"/>
            </a:endParaRPr>
          </a:p>
          <a:p>
            <a:r>
              <a:rPr lang="en-ID" sz="1800" b="0" i="0" u="none" strike="noStrike" baseline="0" dirty="0">
                <a:solidFill>
                  <a:srgbClr val="0462C1"/>
                </a:solidFill>
                <a:latin typeface="Calibri" panose="020F0502020204030204" pitchFamily="34" charset="0"/>
                <a:hlinkClick r:id="rId3"/>
              </a:rPr>
              <a:t>Link to code</a:t>
            </a:r>
            <a:endParaRPr lang="en-ID" dirty="0"/>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1800" b="0" i="0" u="none" strike="noStrike" baseline="0" dirty="0">
                <a:solidFill>
                  <a:srgbClr val="292929"/>
                </a:solidFill>
                <a:latin typeface="Abadi" panose="020B0604020104020204" pitchFamily="34" charset="0"/>
              </a:rPr>
              <a:t>Dashboard has </a:t>
            </a:r>
            <a:r>
              <a:rPr lang="en-US" sz="1800" b="0" i="0" u="none" strike="noStrike" baseline="0" dirty="0" err="1">
                <a:solidFill>
                  <a:srgbClr val="292929"/>
                </a:solidFill>
                <a:latin typeface="Abadi" panose="020B0604020104020204" pitchFamily="34" charset="0"/>
              </a:rPr>
              <a:t>dropdown,pie</a:t>
            </a:r>
            <a:r>
              <a:rPr lang="en-US" sz="1800" b="0" i="0" u="none" strike="noStrike" baseline="0" dirty="0">
                <a:solidFill>
                  <a:srgbClr val="292929"/>
                </a:solidFill>
                <a:latin typeface="Abadi" panose="020B0604020104020204" pitchFamily="34" charset="0"/>
              </a:rPr>
              <a:t> </a:t>
            </a:r>
            <a:r>
              <a:rPr lang="en-US" sz="1800" b="0" i="0" u="none" strike="noStrike" baseline="0" dirty="0" err="1">
                <a:solidFill>
                  <a:srgbClr val="292929"/>
                </a:solidFill>
                <a:latin typeface="Abadi" panose="020B0604020104020204" pitchFamily="34" charset="0"/>
              </a:rPr>
              <a:t>chart,rangeslider</a:t>
            </a:r>
            <a:r>
              <a:rPr lang="en-US" sz="1800" b="0" i="0" u="none" strike="noStrike" baseline="0" dirty="0">
                <a:solidFill>
                  <a:srgbClr val="292929"/>
                </a:solidFill>
                <a:latin typeface="Abadi" panose="020B0604020104020204" pitchFamily="34" charset="0"/>
              </a:rPr>
              <a:t> </a:t>
            </a:r>
            <a:r>
              <a:rPr lang="en-US" sz="1800" b="0" i="0" u="none" strike="noStrike" baseline="0" dirty="0" err="1">
                <a:solidFill>
                  <a:srgbClr val="292929"/>
                </a:solidFill>
                <a:latin typeface="Abadi" panose="020B0604020104020204" pitchFamily="34" charset="0"/>
              </a:rPr>
              <a:t>andscatter</a:t>
            </a:r>
            <a:r>
              <a:rPr lang="en-US" sz="1800" b="0" i="0" u="none" strike="noStrike" baseline="0" dirty="0">
                <a:solidFill>
                  <a:srgbClr val="292929"/>
                </a:solidFill>
                <a:latin typeface="Abadi" panose="020B0604020104020204" pitchFamily="34" charset="0"/>
              </a:rPr>
              <a:t> plot components</a:t>
            </a:r>
          </a:p>
          <a:p>
            <a:r>
              <a:rPr lang="en-US" sz="1800" b="0" i="0" u="none" strike="noStrike" baseline="0" dirty="0" err="1">
                <a:solidFill>
                  <a:srgbClr val="292929"/>
                </a:solidFill>
                <a:latin typeface="Abadi" panose="020B0604020104020204" pitchFamily="34" charset="0"/>
              </a:rPr>
              <a:t>Dropdown</a:t>
            </a:r>
            <a:r>
              <a:rPr lang="en-US" sz="1800" b="0" i="0" u="none" strike="noStrike" baseline="0" dirty="0" err="1">
                <a:solidFill>
                  <a:srgbClr val="000000"/>
                </a:solidFill>
                <a:latin typeface="Abadi" panose="020B0604020104020204" pitchFamily="34" charset="0"/>
              </a:rPr>
              <a:t>allows</a:t>
            </a:r>
            <a:r>
              <a:rPr lang="en-US" sz="1800" b="0" i="0" u="none" strike="noStrike" baseline="0" dirty="0">
                <a:solidFill>
                  <a:srgbClr val="000000"/>
                </a:solidFill>
                <a:latin typeface="Abadi" panose="020B0604020104020204" pitchFamily="34" charset="0"/>
              </a:rPr>
              <a:t> a user to choose the launch site or all launch sites (</a:t>
            </a:r>
            <a:r>
              <a:rPr lang="en-US" sz="1800" b="0" i="1" u="none" strike="noStrike" baseline="0" dirty="0" err="1">
                <a:solidFill>
                  <a:srgbClr val="000000"/>
                </a:solidFill>
                <a:latin typeface="Abadi" panose="020B0604020104020204" pitchFamily="34" charset="0"/>
              </a:rPr>
              <a:t>dash_core_components.Dropdown</a:t>
            </a:r>
            <a:r>
              <a:rPr lang="en-US" sz="1800" b="0" i="0" u="none" strike="noStrike" baseline="0" dirty="0">
                <a:solidFill>
                  <a:srgbClr val="000000"/>
                </a:solidFill>
                <a:latin typeface="Abadi" panose="020B0604020104020204" pitchFamily="34" charset="0"/>
              </a:rPr>
              <a:t>).</a:t>
            </a:r>
          </a:p>
          <a:p>
            <a:r>
              <a:rPr lang="en-US" sz="1800" b="0" i="0" u="none" strike="noStrike" baseline="0" dirty="0">
                <a:solidFill>
                  <a:srgbClr val="000000"/>
                </a:solidFill>
                <a:latin typeface="Abadi" panose="020B0604020104020204" pitchFamily="34" charset="0"/>
              </a:rPr>
              <a:t>Pie chart shows the total success and the total failure for the launch site chosen with the dropdown component(</a:t>
            </a:r>
            <a:r>
              <a:rPr lang="en-US" sz="1800" b="0" i="1" u="none" strike="noStrike" baseline="0" dirty="0" err="1">
                <a:solidFill>
                  <a:srgbClr val="000000"/>
                </a:solidFill>
                <a:latin typeface="Abadi" panose="020B0604020104020204" pitchFamily="34" charset="0"/>
              </a:rPr>
              <a:t>plotly.express.pie</a:t>
            </a:r>
            <a:r>
              <a:rPr lang="en-US" sz="1800" b="0" i="0" u="none" strike="noStrike" baseline="0" dirty="0">
                <a:solidFill>
                  <a:srgbClr val="000000"/>
                </a:solidFill>
                <a:latin typeface="Abadi" panose="020B0604020104020204" pitchFamily="34" charset="0"/>
              </a:rPr>
              <a:t>).</a:t>
            </a:r>
          </a:p>
          <a:p>
            <a:r>
              <a:rPr lang="en-US" sz="1800" b="0" i="0" u="none" strike="noStrike" baseline="0" dirty="0" err="1">
                <a:solidFill>
                  <a:srgbClr val="000000"/>
                </a:solidFill>
                <a:latin typeface="Abadi" panose="020B0604020104020204" pitchFamily="34" charset="0"/>
              </a:rPr>
              <a:t>Rangeslider</a:t>
            </a:r>
            <a:r>
              <a:rPr lang="en-US" sz="1800" b="0" i="0" u="none" strike="noStrike" baseline="0" dirty="0">
                <a:solidFill>
                  <a:srgbClr val="000000"/>
                </a:solidFill>
                <a:latin typeface="Abadi" panose="020B0604020104020204" pitchFamily="34" charset="0"/>
              </a:rPr>
              <a:t> allows a user to select a payload mass in a fixed range (</a:t>
            </a:r>
            <a:r>
              <a:rPr lang="en-US" sz="1800" b="0" i="1" u="none" strike="noStrike" baseline="0" dirty="0" err="1">
                <a:solidFill>
                  <a:srgbClr val="000000"/>
                </a:solidFill>
                <a:latin typeface="Abadi" panose="020B0604020104020204" pitchFamily="34" charset="0"/>
              </a:rPr>
              <a:t>dash_core_components.RangeSlider</a:t>
            </a:r>
            <a:r>
              <a:rPr lang="en-US" sz="1800" b="0" i="0" u="none" strike="noStrike" baseline="0" dirty="0">
                <a:solidFill>
                  <a:srgbClr val="000000"/>
                </a:solidFill>
                <a:latin typeface="Abadi" panose="020B0604020104020204" pitchFamily="34" charset="0"/>
              </a:rPr>
              <a:t>).</a:t>
            </a:r>
          </a:p>
          <a:p>
            <a:r>
              <a:rPr lang="en-US" sz="1800" b="0" i="0" u="none" strike="noStrike" baseline="0" dirty="0">
                <a:solidFill>
                  <a:srgbClr val="000000"/>
                </a:solidFill>
                <a:latin typeface="Abadi" panose="020B0604020104020204" pitchFamily="34" charset="0"/>
              </a:rPr>
              <a:t>Scatter chart </a:t>
            </a:r>
            <a:r>
              <a:rPr lang="en-US" sz="1800" b="0" i="0" u="none" strike="noStrike" baseline="0" dirty="0" err="1">
                <a:solidFill>
                  <a:srgbClr val="000000"/>
                </a:solidFill>
                <a:latin typeface="Abadi" panose="020B0604020104020204" pitchFamily="34" charset="0"/>
              </a:rPr>
              <a:t>showsthe</a:t>
            </a:r>
            <a:r>
              <a:rPr lang="en-US" sz="1800" b="0" i="0" u="none" strike="noStrike" baseline="0" dirty="0">
                <a:solidFill>
                  <a:srgbClr val="000000"/>
                </a:solidFill>
                <a:latin typeface="Abadi" panose="020B0604020104020204" pitchFamily="34" charset="0"/>
              </a:rPr>
              <a:t> relationship between two variables, in particular Success vs Payload Mass (</a:t>
            </a:r>
            <a:r>
              <a:rPr lang="en-US" sz="1800" b="0" i="1" u="none" strike="noStrike" baseline="0" dirty="0" err="1">
                <a:solidFill>
                  <a:srgbClr val="000000"/>
                </a:solidFill>
                <a:latin typeface="Abadi" panose="020B0604020104020204" pitchFamily="34" charset="0"/>
              </a:rPr>
              <a:t>plotly.express.scatter</a:t>
            </a:r>
            <a:r>
              <a:rPr lang="en-US" sz="1800" b="0" i="0" u="none" strike="noStrike" baseline="0" dirty="0">
                <a:solidFill>
                  <a:srgbClr val="000000"/>
                </a:solidFill>
                <a:latin typeface="Abadi" panose="020B0604020104020204" pitchFamily="34" charset="0"/>
              </a:rPr>
              <a:t>).</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52FDCFC5-EAC7-E59F-801F-FA94E842BD1D}"/>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hlinkClick r:id="rId3"/>
            </a:endParaRPr>
          </a:p>
          <a:p>
            <a:r>
              <a:rPr lang="en-ID" sz="1800" b="0" i="0" u="none" strike="noStrike" baseline="0" dirty="0">
                <a:solidFill>
                  <a:srgbClr val="0462C1"/>
                </a:solidFill>
                <a:latin typeface="Calibri" panose="020F0502020204030204" pitchFamily="34" charset="0"/>
                <a:hlinkClick r:id="rId3"/>
              </a:rPr>
              <a:t>Link to code</a:t>
            </a:r>
            <a:endParaRPr lang="en-ID" dirty="0"/>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0657"/>
            <a:ext cx="9745589" cy="4351338"/>
          </a:xfrm>
          <a:prstGeom prst="rect">
            <a:avLst/>
          </a:prstGeom>
        </p:spPr>
        <p:txBody>
          <a:bodyPr>
            <a:normAutofit fontScale="62500" lnSpcReduction="20000"/>
          </a:bodyPr>
          <a:lstStyle/>
          <a:p>
            <a:pPr marL="0" indent="0">
              <a:buNone/>
            </a:pPr>
            <a:r>
              <a:rPr lang="en-ID" sz="2400" b="0" i="0" u="none" strike="noStrike" baseline="0" dirty="0">
                <a:solidFill>
                  <a:srgbClr val="292929"/>
                </a:solidFill>
                <a:latin typeface="Abadi" panose="020B0604020104020204" pitchFamily="34" charset="0"/>
              </a:rPr>
              <a:t>Data Preparation</a:t>
            </a:r>
          </a:p>
          <a:p>
            <a:r>
              <a:rPr lang="en-ID" sz="2400" b="0" i="0" u="none" strike="noStrike" baseline="0" dirty="0">
                <a:solidFill>
                  <a:schemeClr val="accent1"/>
                </a:solidFill>
                <a:latin typeface="Abadi" panose="020B0604020104020204" pitchFamily="34" charset="0"/>
              </a:rPr>
              <a:t>Load dataset</a:t>
            </a:r>
          </a:p>
          <a:p>
            <a:r>
              <a:rPr lang="en-ID" sz="2400" b="0" i="0" u="none" strike="noStrike" baseline="0" dirty="0">
                <a:solidFill>
                  <a:schemeClr val="accent1"/>
                </a:solidFill>
                <a:latin typeface="Abadi" panose="020B0604020104020204" pitchFamily="34" charset="0"/>
              </a:rPr>
              <a:t>Normalize data</a:t>
            </a:r>
          </a:p>
          <a:p>
            <a:r>
              <a:rPr lang="en-US" sz="2400" b="0" i="0" u="none" strike="noStrike" baseline="0" dirty="0">
                <a:solidFill>
                  <a:schemeClr val="accent1"/>
                </a:solidFill>
                <a:latin typeface="Abadi" panose="020B0604020104020204" pitchFamily="34" charset="0"/>
              </a:rPr>
              <a:t>Split data into training and test sets.</a:t>
            </a:r>
          </a:p>
          <a:p>
            <a:pPr marL="0" indent="0">
              <a:buNone/>
            </a:pPr>
            <a:r>
              <a:rPr lang="en-ID" sz="2400" b="0" i="0" u="none" strike="noStrike" baseline="0" dirty="0">
                <a:solidFill>
                  <a:srgbClr val="292929"/>
                </a:solidFill>
                <a:latin typeface="Abadi" panose="020B0604020104020204" pitchFamily="34" charset="0"/>
              </a:rPr>
              <a:t>Model Preparation</a:t>
            </a:r>
          </a:p>
          <a:p>
            <a:r>
              <a:rPr lang="en-US" sz="2400" b="0" i="0" u="none" strike="noStrike" baseline="0" dirty="0">
                <a:solidFill>
                  <a:schemeClr val="accent1"/>
                </a:solidFill>
                <a:latin typeface="Abadi" panose="020B0604020104020204" pitchFamily="34" charset="0"/>
              </a:rPr>
              <a:t>Selection of machine learning algorithms</a:t>
            </a:r>
          </a:p>
          <a:p>
            <a:r>
              <a:rPr lang="en-US" sz="2400" b="0" i="0" u="none" strike="noStrike" baseline="0" dirty="0">
                <a:solidFill>
                  <a:schemeClr val="accent1"/>
                </a:solidFill>
                <a:latin typeface="Abadi" panose="020B0604020104020204" pitchFamily="34" charset="0"/>
              </a:rPr>
              <a:t>Set parameters for each algorithm to </a:t>
            </a:r>
            <a:r>
              <a:rPr lang="en-US" sz="2400" b="0" i="0" u="none" strike="noStrike" baseline="0" dirty="0" err="1">
                <a:solidFill>
                  <a:schemeClr val="accent1"/>
                </a:solidFill>
                <a:latin typeface="Abadi" panose="020B0604020104020204" pitchFamily="34" charset="0"/>
              </a:rPr>
              <a:t>GridSearchCV</a:t>
            </a:r>
            <a:endParaRPr lang="en-US" sz="2400" b="0" i="0" u="none" strike="noStrike" baseline="0" dirty="0">
              <a:solidFill>
                <a:schemeClr val="accent1"/>
              </a:solidFill>
              <a:latin typeface="Abadi" panose="020B0604020104020204" pitchFamily="34" charset="0"/>
            </a:endParaRPr>
          </a:p>
          <a:p>
            <a:r>
              <a:rPr lang="en-US" sz="2400" b="0" i="0" u="none" strike="noStrike" baseline="0" dirty="0">
                <a:solidFill>
                  <a:schemeClr val="accent1"/>
                </a:solidFill>
                <a:latin typeface="Abadi" panose="020B0604020104020204" pitchFamily="34" charset="0"/>
              </a:rPr>
              <a:t>Training </a:t>
            </a:r>
            <a:r>
              <a:rPr lang="en-US" sz="2400" b="0" i="0" u="none" strike="noStrike" baseline="0" dirty="0" err="1">
                <a:solidFill>
                  <a:schemeClr val="accent1"/>
                </a:solidFill>
                <a:latin typeface="Abadi" panose="020B0604020104020204" pitchFamily="34" charset="0"/>
              </a:rPr>
              <a:t>GridSearchModel</a:t>
            </a:r>
            <a:r>
              <a:rPr lang="en-US" sz="2400" b="0" i="0" u="none" strike="noStrike" baseline="0" dirty="0">
                <a:solidFill>
                  <a:schemeClr val="accent1"/>
                </a:solidFill>
                <a:latin typeface="Abadi" panose="020B0604020104020204" pitchFamily="34" charset="0"/>
              </a:rPr>
              <a:t> models with training dataset</a:t>
            </a:r>
          </a:p>
          <a:p>
            <a:pPr marL="0" indent="0">
              <a:buNone/>
            </a:pPr>
            <a:r>
              <a:rPr lang="en-ID" sz="2400" b="0" i="0" u="none" strike="noStrike" baseline="0" dirty="0">
                <a:solidFill>
                  <a:srgbClr val="292929"/>
                </a:solidFill>
                <a:latin typeface="Abadi" panose="020B0604020104020204" pitchFamily="34" charset="0"/>
              </a:rPr>
              <a:t>Model Evaluation</a:t>
            </a:r>
          </a:p>
          <a:p>
            <a:r>
              <a:rPr lang="en-US" sz="2400" b="0" i="0" u="none" strike="noStrike" baseline="0" dirty="0">
                <a:solidFill>
                  <a:schemeClr val="accent1"/>
                </a:solidFill>
                <a:latin typeface="Abadi" panose="020B0604020104020204" pitchFamily="34" charset="0"/>
              </a:rPr>
              <a:t>Get best hyperparameters for each type of model</a:t>
            </a:r>
          </a:p>
          <a:p>
            <a:r>
              <a:rPr lang="en-US" sz="2400" b="0" i="0" u="none" strike="noStrike" baseline="0" dirty="0">
                <a:solidFill>
                  <a:schemeClr val="accent1"/>
                </a:solidFill>
                <a:latin typeface="Abadi" panose="020B0604020104020204" pitchFamily="34" charset="0"/>
              </a:rPr>
              <a:t>Compute accuracy for each model with test dataset</a:t>
            </a:r>
          </a:p>
          <a:p>
            <a:r>
              <a:rPr lang="en-ID" sz="2400" b="0" i="0" u="none" strike="noStrike" baseline="0" dirty="0">
                <a:solidFill>
                  <a:schemeClr val="accent1"/>
                </a:solidFill>
                <a:latin typeface="Abadi" panose="020B0604020104020204" pitchFamily="34" charset="0"/>
              </a:rPr>
              <a:t>Plot Confusion Matrix</a:t>
            </a:r>
          </a:p>
          <a:p>
            <a:pPr marL="0" indent="0">
              <a:buNone/>
            </a:pPr>
            <a:r>
              <a:rPr lang="en-ID" sz="2400" b="0" i="0" u="none" strike="noStrike" baseline="0" dirty="0">
                <a:solidFill>
                  <a:srgbClr val="292929"/>
                </a:solidFill>
                <a:latin typeface="Abadi" panose="020B0604020104020204" pitchFamily="34" charset="0"/>
              </a:rPr>
              <a:t>Model Comparison</a:t>
            </a:r>
          </a:p>
          <a:p>
            <a:r>
              <a:rPr lang="en-US" sz="2400" b="0" i="0" u="none" strike="noStrike" baseline="0" dirty="0">
                <a:solidFill>
                  <a:schemeClr val="accent1"/>
                </a:solidFill>
                <a:latin typeface="Abadi" panose="020B0604020104020204" pitchFamily="34" charset="0"/>
              </a:rPr>
              <a:t>Comparison of models according to their accuracy</a:t>
            </a:r>
          </a:p>
          <a:p>
            <a:r>
              <a:rPr lang="en-US" sz="2400" b="0" i="0" u="none" strike="noStrike" baseline="0" dirty="0">
                <a:solidFill>
                  <a:schemeClr val="accent1"/>
                </a:solidFill>
                <a:latin typeface="Abadi" panose="020B0604020104020204" pitchFamily="34" charset="0"/>
              </a:rPr>
              <a:t>The model with the best accuracy will be chosen (see Notebook for result)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681EB1AD-53A5-262A-831B-DF1246E5B0D9}"/>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hlinkClick r:id="rId3"/>
            </a:endParaRPr>
          </a:p>
          <a:p>
            <a:r>
              <a:rPr lang="en-ID" sz="1800" b="0" i="0" u="none" strike="noStrike" baseline="0" dirty="0">
                <a:solidFill>
                  <a:srgbClr val="0462C1"/>
                </a:solidFill>
                <a:latin typeface="Calibri" panose="020F0502020204030204" pitchFamily="34" charset="0"/>
                <a:hlinkClick r:id="rId3"/>
              </a:rPr>
              <a:t>Link to code</a:t>
            </a:r>
            <a:endParaRPr lang="en-ID" dirty="0"/>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08656" cy="3974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ID" sz="2400" b="0" i="0" u="none" strike="noStrike" baseline="0" dirty="0">
                <a:solidFill>
                  <a:srgbClr val="292929"/>
                </a:solidFill>
                <a:latin typeface="Abadi" panose="020B0604020104020204" pitchFamily="34" charset="0"/>
              </a:rPr>
              <a:t>Exploratory data analysis results</a:t>
            </a:r>
          </a:p>
          <a:p>
            <a:r>
              <a:rPr lang="en-US" sz="2400" b="0" i="0" u="none" strike="noStrike" baseline="0" dirty="0">
                <a:solidFill>
                  <a:srgbClr val="292929"/>
                </a:solidFill>
                <a:latin typeface="Abadi" panose="020B0604020104020204" pitchFamily="34" charset="0"/>
              </a:rPr>
              <a:t>Interactive analytics demo in screenshots</a:t>
            </a:r>
          </a:p>
          <a:p>
            <a:r>
              <a:rPr lang="en-ID" sz="2400" b="0" i="0" u="none" strike="noStrike" baseline="0" dirty="0">
                <a:solidFill>
                  <a:srgbClr val="292929"/>
                </a:solidFill>
                <a:latin typeface="Abadi" panose="020B0604020104020204" pitchFamily="34" charset="0"/>
              </a:rPr>
              <a:t>Predictive analysis 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681" y="4469197"/>
            <a:ext cx="10420638" cy="933194"/>
          </a:xfrm>
          <a:prstGeom prst="rect">
            <a:avLst/>
          </a:prstGeom>
        </p:spPr>
        <p:txBody>
          <a:bodyPr>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We observe that, for each site, the success rate is increasing.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4A0F630-1A22-4A61-BE78-F244808EF930}"/>
              </a:ext>
            </a:extLst>
          </p:cNvPr>
          <p:cNvPicPr>
            <a:picLocks noChangeAspect="1"/>
          </p:cNvPicPr>
          <p:nvPr/>
        </p:nvPicPr>
        <p:blipFill>
          <a:blip r:embed="rId3"/>
          <a:stretch>
            <a:fillRect/>
          </a:stretch>
        </p:blipFill>
        <p:spPr>
          <a:xfrm>
            <a:off x="956702" y="1990578"/>
            <a:ext cx="10501270" cy="204233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552335"/>
            <a:ext cx="10455545" cy="1329010"/>
          </a:xfrm>
          <a:prstGeom prst="rect">
            <a:avLst/>
          </a:prstGeom>
        </p:spPr>
        <p:txBody>
          <a:bodyPr>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Depending on the launch site, a heavier payload may be a consideration for a successful landing. On the other hand, a too heavy payload can make a landing fail.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B6E3EBF-4E89-5592-6349-AEFED122615C}"/>
              </a:ext>
            </a:extLst>
          </p:cNvPr>
          <p:cNvPicPr>
            <a:picLocks noChangeAspect="1"/>
          </p:cNvPicPr>
          <p:nvPr/>
        </p:nvPicPr>
        <p:blipFill>
          <a:blip r:embed="rId3"/>
          <a:stretch>
            <a:fillRect/>
          </a:stretch>
        </p:blipFill>
        <p:spPr>
          <a:xfrm>
            <a:off x="868227" y="1919047"/>
            <a:ext cx="10455546" cy="205757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With this plot, we can see success rate for different orbit types. We note that ES-L1, GEO, HEO, SSO have the best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24E4917-7411-74B1-B8A5-5BE013F40FB7}"/>
              </a:ext>
            </a:extLst>
          </p:cNvPr>
          <p:cNvPicPr>
            <a:picLocks noChangeAspect="1"/>
          </p:cNvPicPr>
          <p:nvPr/>
        </p:nvPicPr>
        <p:blipFill>
          <a:blip r:embed="rId3"/>
          <a:stretch>
            <a:fillRect/>
          </a:stretch>
        </p:blipFill>
        <p:spPr>
          <a:xfrm>
            <a:off x="5791115" y="1571454"/>
            <a:ext cx="5494496" cy="39703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80650"/>
            <a:ext cx="10629968" cy="1400693"/>
          </a:xfrm>
          <a:prstGeom prst="rect">
            <a:avLst/>
          </a:prstGeom>
        </p:spPr>
        <p:txBody>
          <a:bodyPr>
            <a:normAutofit lnSpcReduction="10000"/>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We notice that the success rate increases with the number of flights for the LEO orbit. For some orbits like GTO, there is no relation between the success rate and the number of flights. But we can suppose that the high success rate of some orbits like SSO or HEO is due to the knowledge learned during former launches for other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A6FBAB6-3EC4-32C2-B013-9B761B496A09}"/>
              </a:ext>
            </a:extLst>
          </p:cNvPr>
          <p:cNvPicPr>
            <a:picLocks noChangeAspect="1"/>
          </p:cNvPicPr>
          <p:nvPr/>
        </p:nvPicPr>
        <p:blipFill>
          <a:blip r:embed="rId3"/>
          <a:stretch>
            <a:fillRect/>
          </a:stretch>
        </p:blipFill>
        <p:spPr>
          <a:xfrm>
            <a:off x="770011" y="1993891"/>
            <a:ext cx="10607959" cy="21033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50168"/>
            <a:ext cx="10539373" cy="1418820"/>
          </a:xfrm>
          <a:prstGeom prst="rect">
            <a:avLst/>
          </a:prstGeom>
        </p:spPr>
        <p:txBody>
          <a:bodyPr>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The weight of the payloads can have a great influence on the success rate of the launches in certain orbits. For example, heavier payloads improve the success rate for the LEO </a:t>
            </a:r>
            <a:r>
              <a:rPr lang="en-US" sz="1800" b="0" i="0" u="none" strike="noStrike" baseline="0" dirty="0" err="1">
                <a:latin typeface="Abadi" panose="020B0604020104020204" pitchFamily="34" charset="0"/>
              </a:rPr>
              <a:t>orbit.Another</a:t>
            </a:r>
            <a:r>
              <a:rPr lang="en-US" sz="1800" b="0" i="0" u="none" strike="noStrike" baseline="0" dirty="0">
                <a:latin typeface="Abadi" panose="020B0604020104020204" pitchFamily="34" charset="0"/>
              </a:rPr>
              <a:t> finding is that decreasing the payload weight for a GTO orbit improves the success of a launch.</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F4C9E53-76E4-0241-78CF-9C73902DEC6B}"/>
              </a:ext>
            </a:extLst>
          </p:cNvPr>
          <p:cNvPicPr>
            <a:picLocks noChangeAspect="1"/>
          </p:cNvPicPr>
          <p:nvPr/>
        </p:nvPicPr>
        <p:blipFill>
          <a:blip r:embed="rId3"/>
          <a:stretch>
            <a:fillRect/>
          </a:stretch>
        </p:blipFill>
        <p:spPr>
          <a:xfrm>
            <a:off x="826313" y="1945715"/>
            <a:ext cx="10539373" cy="204233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00590" y="2868221"/>
            <a:ext cx="3428363" cy="857061"/>
          </a:xfrm>
          <a:prstGeom prst="rect">
            <a:avLst/>
          </a:prstGeom>
        </p:spPr>
        <p:txBody>
          <a:bodyPr>
            <a:normAutofit lnSpcReduction="10000"/>
          </a:bodyPr>
          <a:lstStyle/>
          <a:p>
            <a:pPr marL="0" indent="0">
              <a:buNone/>
            </a:pPr>
            <a:r>
              <a:rPr lang="en-US" sz="2000" b="0" i="0" u="none" strike="noStrike" baseline="0" dirty="0">
                <a:latin typeface="Abadi" panose="020B0604020104020204" pitchFamily="34" charset="0"/>
              </a:rPr>
              <a:t>Since 2013, we can see an increase in the Space X Rocket success rate.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0C39113-4617-8236-0877-69989AB63ACD}"/>
              </a:ext>
            </a:extLst>
          </p:cNvPr>
          <p:cNvPicPr>
            <a:picLocks noChangeAspect="1"/>
          </p:cNvPicPr>
          <p:nvPr/>
        </p:nvPicPr>
        <p:blipFill>
          <a:blip r:embed="rId3"/>
          <a:stretch>
            <a:fillRect/>
          </a:stretch>
        </p:blipFill>
        <p:spPr>
          <a:xfrm>
            <a:off x="770011" y="1679028"/>
            <a:ext cx="5456677" cy="409250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40825"/>
            <a:ext cx="9745589" cy="1536137"/>
          </a:xfrm>
          <a:prstGeom prst="rect">
            <a:avLst/>
          </a:prstGeom>
        </p:spPr>
        <p:txBody>
          <a:bodyPr>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ID" sz="1800" b="0" i="0" u="none" strike="noStrike" baseline="0" dirty="0">
                <a:latin typeface="Abadi" panose="020B0604020104020204" pitchFamily="34" charset="0"/>
              </a:rPr>
              <a:t>Explanation: </a:t>
            </a:r>
            <a:r>
              <a:rPr lang="en-US" sz="1800" b="0" i="0" u="none" strike="noStrike" baseline="0" dirty="0">
                <a:latin typeface="Abadi" panose="020B0604020104020204" pitchFamily="34" charset="0"/>
              </a:rPr>
              <a:t>The use of DISTINCT in the query allows to remove duplicate LAUNCH_SITE.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F099538-A321-FBE4-849A-74D47463DCBB}"/>
              </a:ext>
            </a:extLst>
          </p:cNvPr>
          <p:cNvPicPr>
            <a:picLocks noChangeAspect="1"/>
          </p:cNvPicPr>
          <p:nvPr/>
        </p:nvPicPr>
        <p:blipFill>
          <a:blip r:embed="rId3"/>
          <a:stretch>
            <a:fillRect/>
          </a:stretch>
        </p:blipFill>
        <p:spPr>
          <a:xfrm>
            <a:off x="3790983" y="1780892"/>
            <a:ext cx="3703641" cy="2080440"/>
          </a:xfrm>
          <a:prstGeom prst="rect">
            <a:avLst/>
          </a:prstGeom>
        </p:spPr>
      </p:pic>
      <p:sp>
        <p:nvSpPr>
          <p:cNvPr id="8" name="Content Placeholder 2">
            <a:extLst>
              <a:ext uri="{FF2B5EF4-FFF2-40B4-BE49-F238E27FC236}">
                <a16:creationId xmlns:a16="http://schemas.microsoft.com/office/drawing/2014/main" id="{03DF2054-20DF-2EB9-E001-A70E540C4744}"/>
              </a:ext>
            </a:extLst>
          </p:cNvPr>
          <p:cNvSpPr txBox="1">
            <a:spLocks/>
          </p:cNvSpPr>
          <p:nvPr/>
        </p:nvSpPr>
        <p:spPr>
          <a:xfrm>
            <a:off x="799664"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E876753A-B90E-C7C3-2055-CFE70EF3E8E1}"/>
              </a:ext>
            </a:extLst>
          </p:cNvPr>
          <p:cNvSpPr txBox="1"/>
          <p:nvPr/>
        </p:nvSpPr>
        <p:spPr>
          <a:xfrm>
            <a:off x="799663"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0" name="Straight Arrow Connector 9">
            <a:extLst>
              <a:ext uri="{FF2B5EF4-FFF2-40B4-BE49-F238E27FC236}">
                <a16:creationId xmlns:a16="http://schemas.microsoft.com/office/drawing/2014/main" id="{C8F4BBFC-C272-BF80-C3A7-3A58591E3C99}"/>
              </a:ext>
            </a:extLst>
          </p:cNvPr>
          <p:cNvCxnSpPr>
            <a:cxnSpLocks/>
            <a:stCxn id="8" idx="3"/>
          </p:cNvCxnSpPr>
          <p:nvPr/>
        </p:nvCxnSpPr>
        <p:spPr>
          <a:xfrm>
            <a:off x="1651820"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BC863F86-CC80-FA5C-F628-1A3992625119}"/>
              </a:ext>
            </a:extLst>
          </p:cNvPr>
          <p:cNvCxnSpPr>
            <a:cxnSpLocks/>
          </p:cNvCxnSpPr>
          <p:nvPr/>
        </p:nvCxnSpPr>
        <p:spPr>
          <a:xfrm>
            <a:off x="1651819"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91431"/>
            <a:ext cx="9745589" cy="985531"/>
          </a:xfrm>
          <a:prstGeom prst="rect">
            <a:avLst/>
          </a:prstGeom>
        </p:spPr>
        <p:txBody>
          <a:bodyPr>
            <a:noAutofit/>
          </a:bodyPr>
          <a:lstStyle/>
          <a:p>
            <a:pPr marL="0" indent="0">
              <a:buNone/>
            </a:pPr>
            <a:r>
              <a:rPr lang="en-ID" sz="1800" b="0" i="0" u="none" strike="noStrike" baseline="0" dirty="0">
                <a:latin typeface="Abadi" panose="020B0604020104020204" pitchFamily="34" charset="0"/>
              </a:rPr>
              <a:t>Explanation:</a:t>
            </a:r>
          </a:p>
          <a:p>
            <a:pPr marL="0" indent="0">
              <a:buNone/>
            </a:pPr>
            <a:r>
              <a:rPr lang="en-US" sz="1800" b="0" i="0" u="none" strike="noStrike" baseline="0" dirty="0">
                <a:latin typeface="Abadi" panose="020B0604020104020204" pitchFamily="34" charset="0"/>
              </a:rPr>
              <a:t>The WHERE clause followed by LIKE clause filters launch </a:t>
            </a:r>
            <a:r>
              <a:rPr lang="en-US" sz="1800" b="0" i="0" u="none" strike="noStrike" baseline="0" dirty="0" err="1">
                <a:latin typeface="Abadi" panose="020B0604020104020204" pitchFamily="34" charset="0"/>
              </a:rPr>
              <a:t>sitesthat</a:t>
            </a:r>
            <a:r>
              <a:rPr lang="en-US" sz="1800" b="0" i="0" u="none" strike="noStrike" baseline="0" dirty="0">
                <a:latin typeface="Abadi" panose="020B0604020104020204" pitchFamily="34" charset="0"/>
              </a:rPr>
              <a:t> contain the substring CCA.</a:t>
            </a:r>
          </a:p>
          <a:p>
            <a:pPr marL="0" indent="0">
              <a:buNone/>
            </a:pPr>
            <a:r>
              <a:rPr lang="en-US" sz="1800" b="0" i="0" u="none" strike="noStrike" baseline="0" dirty="0">
                <a:latin typeface="Abadi" panose="020B0604020104020204" pitchFamily="34" charset="0"/>
              </a:rPr>
              <a:t>LIMIT 5 shows 5 records from filtering.</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BFD6648-934A-91F6-3A0D-A5F57DEBBB49}"/>
              </a:ext>
            </a:extLst>
          </p:cNvPr>
          <p:cNvPicPr>
            <a:picLocks noChangeAspect="1"/>
          </p:cNvPicPr>
          <p:nvPr/>
        </p:nvPicPr>
        <p:blipFill>
          <a:blip r:embed="rId3"/>
          <a:stretch>
            <a:fillRect/>
          </a:stretch>
        </p:blipFill>
        <p:spPr>
          <a:xfrm>
            <a:off x="3847663" y="1522686"/>
            <a:ext cx="7564467" cy="3418496"/>
          </a:xfrm>
          <a:prstGeom prst="rect">
            <a:avLst/>
          </a:prstGeom>
        </p:spPr>
      </p:pic>
      <p:sp>
        <p:nvSpPr>
          <p:cNvPr id="7" name="Content Placeholder 2">
            <a:extLst>
              <a:ext uri="{FF2B5EF4-FFF2-40B4-BE49-F238E27FC236}">
                <a16:creationId xmlns:a16="http://schemas.microsoft.com/office/drawing/2014/main" id="{BA184FF3-4CCE-2537-F372-52F4CB8C37C9}"/>
              </a:ext>
            </a:extLst>
          </p:cNvPr>
          <p:cNvSpPr txBox="1">
            <a:spLocks/>
          </p:cNvSpPr>
          <p:nvPr/>
        </p:nvSpPr>
        <p:spPr>
          <a:xfrm>
            <a:off x="799664"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58AAB6AE-1A27-BED3-5783-DF7CFB5F7B0A}"/>
              </a:ext>
            </a:extLst>
          </p:cNvPr>
          <p:cNvSpPr txBox="1"/>
          <p:nvPr/>
        </p:nvSpPr>
        <p:spPr>
          <a:xfrm>
            <a:off x="799663"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1" name="Straight Arrow Connector 10">
            <a:extLst>
              <a:ext uri="{FF2B5EF4-FFF2-40B4-BE49-F238E27FC236}">
                <a16:creationId xmlns:a16="http://schemas.microsoft.com/office/drawing/2014/main" id="{045B0391-F394-CB11-196F-0A5B0CFF47FD}"/>
              </a:ext>
            </a:extLst>
          </p:cNvPr>
          <p:cNvCxnSpPr>
            <a:cxnSpLocks/>
            <a:stCxn id="7" idx="3"/>
          </p:cNvCxnSpPr>
          <p:nvPr/>
        </p:nvCxnSpPr>
        <p:spPr>
          <a:xfrm>
            <a:off x="1651820"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CC166371-43FA-9E06-082A-14883AAE334E}"/>
              </a:ext>
            </a:extLst>
          </p:cNvPr>
          <p:cNvCxnSpPr>
            <a:cxnSpLocks/>
          </p:cNvCxnSpPr>
          <p:nvPr/>
        </p:nvCxnSpPr>
        <p:spPr>
          <a:xfrm>
            <a:off x="1651819"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1A6A4F46-DD82-231B-6E02-6C4F717CB5F5}"/>
              </a:ext>
            </a:extLst>
          </p:cNvPr>
          <p:cNvSpPr txBox="1">
            <a:spLocks/>
          </p:cNvSpPr>
          <p:nvPr/>
        </p:nvSpPr>
        <p:spPr>
          <a:xfrm>
            <a:off x="770010" y="4555643"/>
            <a:ext cx="9745589" cy="9855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p>
          <a:p>
            <a:pPr marL="0" indent="0">
              <a:buNone/>
            </a:pPr>
            <a:r>
              <a:rPr lang="en-US" sz="1800" b="0" i="0" u="none" strike="noStrike" baseline="0" dirty="0">
                <a:latin typeface="Abadi" panose="020B0604020104020204" pitchFamily="34" charset="0"/>
              </a:rPr>
              <a:t>This query returns the sum of all payload masses where the customer is NASA (CRS).</a:t>
            </a:r>
            <a:endParaRPr lang="en-US" sz="18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F8D55936-5F0C-98B0-6608-85A64C39ABC8}"/>
              </a:ext>
            </a:extLst>
          </p:cNvPr>
          <p:cNvSpPr txBox="1">
            <a:spLocks/>
          </p:cNvSpPr>
          <p:nvPr/>
        </p:nvSpPr>
        <p:spPr>
          <a:xfrm>
            <a:off x="799664"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8" name="TextBox 7">
            <a:extLst>
              <a:ext uri="{FF2B5EF4-FFF2-40B4-BE49-F238E27FC236}">
                <a16:creationId xmlns:a16="http://schemas.microsoft.com/office/drawing/2014/main" id="{2A76EF31-C50A-C0EE-9B81-39731F21E30C}"/>
              </a:ext>
            </a:extLst>
          </p:cNvPr>
          <p:cNvSpPr txBox="1"/>
          <p:nvPr/>
        </p:nvSpPr>
        <p:spPr>
          <a:xfrm>
            <a:off x="799663"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9" name="Straight Arrow Connector 8">
            <a:extLst>
              <a:ext uri="{FF2B5EF4-FFF2-40B4-BE49-F238E27FC236}">
                <a16:creationId xmlns:a16="http://schemas.microsoft.com/office/drawing/2014/main" id="{6991F290-77B7-FEE6-3B97-7619C4F35EAD}"/>
              </a:ext>
            </a:extLst>
          </p:cNvPr>
          <p:cNvCxnSpPr>
            <a:cxnSpLocks/>
            <a:stCxn id="7" idx="3"/>
          </p:cNvCxnSpPr>
          <p:nvPr/>
        </p:nvCxnSpPr>
        <p:spPr>
          <a:xfrm>
            <a:off x="1651820"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DEF077CE-2227-1CCB-61E4-C07ADA6DF42C}"/>
              </a:ext>
            </a:extLst>
          </p:cNvPr>
          <p:cNvCxnSpPr>
            <a:cxnSpLocks/>
          </p:cNvCxnSpPr>
          <p:nvPr/>
        </p:nvCxnSpPr>
        <p:spPr>
          <a:xfrm>
            <a:off x="1651819"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57758EB5-1C6F-1F9E-DBD0-49F538572E5D}"/>
              </a:ext>
            </a:extLst>
          </p:cNvPr>
          <p:cNvPicPr>
            <a:picLocks noChangeAspect="1"/>
          </p:cNvPicPr>
          <p:nvPr/>
        </p:nvPicPr>
        <p:blipFill>
          <a:blip r:embed="rId3"/>
          <a:stretch>
            <a:fillRect/>
          </a:stretch>
        </p:blipFill>
        <p:spPr>
          <a:xfrm>
            <a:off x="3924111" y="1783603"/>
            <a:ext cx="4492303" cy="185209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98347"/>
            <a:ext cx="9622926" cy="472886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r>
              <a:rPr lang="en-ID" sz="1600" dirty="0"/>
              <a:t>• Data Collection via API, Web Scraping </a:t>
            </a:r>
          </a:p>
          <a:p>
            <a:pPr marL="457200" lvl="1" indent="0">
              <a:lnSpc>
                <a:spcPct val="100000"/>
              </a:lnSpc>
              <a:spcBef>
                <a:spcPts val="1400"/>
              </a:spcBef>
              <a:buNone/>
            </a:pPr>
            <a:r>
              <a:rPr lang="en-ID" sz="1600" dirty="0"/>
              <a:t>• Exploratory Data Analysis (EDA) with Data Visualization </a:t>
            </a:r>
          </a:p>
          <a:p>
            <a:pPr marL="457200" lvl="1" indent="0">
              <a:lnSpc>
                <a:spcPct val="100000"/>
              </a:lnSpc>
              <a:spcBef>
                <a:spcPts val="1400"/>
              </a:spcBef>
              <a:buNone/>
            </a:pPr>
            <a:r>
              <a:rPr lang="en-ID" sz="1600" dirty="0"/>
              <a:t>• EDA with SQL</a:t>
            </a:r>
          </a:p>
          <a:p>
            <a:pPr marL="457200" lvl="1" indent="0">
              <a:lnSpc>
                <a:spcPct val="100000"/>
              </a:lnSpc>
              <a:spcBef>
                <a:spcPts val="1400"/>
              </a:spcBef>
              <a:buNone/>
            </a:pPr>
            <a:r>
              <a:rPr lang="en-ID" sz="1600" dirty="0"/>
              <a:t>• Interactive Map with Folium </a:t>
            </a:r>
          </a:p>
          <a:p>
            <a:pPr marL="457200" lvl="1" indent="0">
              <a:lnSpc>
                <a:spcPct val="100000"/>
              </a:lnSpc>
              <a:spcBef>
                <a:spcPts val="1400"/>
              </a:spcBef>
              <a:buNone/>
            </a:pPr>
            <a:r>
              <a:rPr lang="en-ID" sz="1600" dirty="0"/>
              <a:t>• Dashboards with </a:t>
            </a:r>
            <a:r>
              <a:rPr lang="en-ID" sz="1600" dirty="0" err="1"/>
              <a:t>Plotly</a:t>
            </a:r>
            <a:r>
              <a:rPr lang="en-ID" sz="1600" dirty="0"/>
              <a:t> Dash </a:t>
            </a:r>
          </a:p>
          <a:p>
            <a:pPr marL="457200" lvl="1" indent="0">
              <a:lnSpc>
                <a:spcPct val="100000"/>
              </a:lnSpc>
              <a:spcBef>
                <a:spcPts val="1400"/>
              </a:spcBef>
              <a:buNone/>
            </a:pPr>
            <a:r>
              <a:rPr lang="en-ID" sz="1600" dirty="0"/>
              <a:t>• Predictive Analysis</a:t>
            </a:r>
          </a:p>
          <a:p>
            <a:pPr>
              <a:lnSpc>
                <a:spcPct val="100000"/>
              </a:lnSpc>
              <a:spcBef>
                <a:spcPts val="1400"/>
              </a:spcBef>
            </a:pPr>
            <a:r>
              <a:rPr lang="en-US" sz="1600" dirty="0">
                <a:solidFill>
                  <a:schemeClr val="accent3">
                    <a:lumMod val="25000"/>
                  </a:schemeClr>
                </a:solidFill>
                <a:latin typeface="Abadi" panose="020B0604020104020204" pitchFamily="34" charset="0"/>
              </a:rPr>
              <a:t>Summary of all results</a:t>
            </a:r>
          </a:p>
          <a:p>
            <a:pPr marL="457200" lvl="1" indent="0">
              <a:lnSpc>
                <a:spcPct val="100000"/>
              </a:lnSpc>
              <a:spcBef>
                <a:spcPts val="1400"/>
              </a:spcBef>
              <a:buNone/>
            </a:pPr>
            <a:r>
              <a:rPr lang="en-ID" sz="1600" dirty="0"/>
              <a:t>• </a:t>
            </a:r>
            <a:r>
              <a:rPr lang="en-US" sz="1600" dirty="0"/>
              <a:t>Exploratory Data Analysis results </a:t>
            </a:r>
          </a:p>
          <a:p>
            <a:pPr marL="457200" lvl="1" indent="0">
              <a:lnSpc>
                <a:spcPct val="100000"/>
              </a:lnSpc>
              <a:spcBef>
                <a:spcPts val="1400"/>
              </a:spcBef>
              <a:buNone/>
            </a:pPr>
            <a:r>
              <a:rPr lang="en-US" sz="1600" dirty="0"/>
              <a:t>• Interactive maps and dashboard </a:t>
            </a:r>
          </a:p>
          <a:p>
            <a:pPr marL="457200" lvl="1" indent="0">
              <a:lnSpc>
                <a:spcPct val="100000"/>
              </a:lnSpc>
              <a:spcBef>
                <a:spcPts val="1400"/>
              </a:spcBef>
              <a:buNone/>
            </a:pPr>
            <a:r>
              <a:rPr lang="en-US" sz="1600" dirty="0"/>
              <a:t>• Predictive results</a:t>
            </a: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939C3541-A7AC-C78A-D0DB-F42DBB0A2DDC}"/>
              </a:ext>
            </a:extLst>
          </p:cNvPr>
          <p:cNvSpPr txBox="1">
            <a:spLocks/>
          </p:cNvSpPr>
          <p:nvPr/>
        </p:nvSpPr>
        <p:spPr>
          <a:xfrm>
            <a:off x="770010" y="4555643"/>
            <a:ext cx="9745589" cy="9855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p>
          <a:p>
            <a:pPr marL="0" indent="0">
              <a:buNone/>
            </a:pPr>
            <a:r>
              <a:rPr lang="en-US" sz="1800" b="0" i="0" u="none" strike="noStrike" baseline="0" dirty="0">
                <a:latin typeface="Abadi" panose="020B0604020104020204" pitchFamily="34" charset="0"/>
              </a:rPr>
              <a:t>This query returns the average of all payload masses where the booster version contains the substring F9 v1.1.</a:t>
            </a:r>
            <a:endParaRPr lang="en-US" sz="1800" dirty="0">
              <a:solidFill>
                <a:schemeClr val="accent3">
                  <a:lumMod val="25000"/>
                </a:schemeClr>
              </a:solidFill>
              <a:latin typeface="Abadi" panose="020B0604020104020204" pitchFamily="34" charset="0"/>
            </a:endParaRPr>
          </a:p>
        </p:txBody>
      </p:sp>
      <p:sp>
        <p:nvSpPr>
          <p:cNvPr id="6" name="Content Placeholder 2">
            <a:extLst>
              <a:ext uri="{FF2B5EF4-FFF2-40B4-BE49-F238E27FC236}">
                <a16:creationId xmlns:a16="http://schemas.microsoft.com/office/drawing/2014/main" id="{607CFEE5-1F4E-D631-7B15-7A942B330E88}"/>
              </a:ext>
            </a:extLst>
          </p:cNvPr>
          <p:cNvSpPr txBox="1">
            <a:spLocks/>
          </p:cNvSpPr>
          <p:nvPr/>
        </p:nvSpPr>
        <p:spPr>
          <a:xfrm>
            <a:off x="799664"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56D26269-3223-7937-076E-81BBF9AFBC92}"/>
              </a:ext>
            </a:extLst>
          </p:cNvPr>
          <p:cNvSpPr txBox="1"/>
          <p:nvPr/>
        </p:nvSpPr>
        <p:spPr>
          <a:xfrm>
            <a:off x="799663"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8" name="Straight Arrow Connector 7">
            <a:extLst>
              <a:ext uri="{FF2B5EF4-FFF2-40B4-BE49-F238E27FC236}">
                <a16:creationId xmlns:a16="http://schemas.microsoft.com/office/drawing/2014/main" id="{9FEC95D0-03BD-38F1-2BE5-AC40EBDCD0BD}"/>
              </a:ext>
            </a:extLst>
          </p:cNvPr>
          <p:cNvCxnSpPr>
            <a:cxnSpLocks/>
            <a:stCxn id="6" idx="3"/>
          </p:cNvCxnSpPr>
          <p:nvPr/>
        </p:nvCxnSpPr>
        <p:spPr>
          <a:xfrm>
            <a:off x="1651820"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A5AA7318-F1E0-D58D-211A-EACC1F46881B}"/>
              </a:ext>
            </a:extLst>
          </p:cNvPr>
          <p:cNvCxnSpPr>
            <a:cxnSpLocks/>
          </p:cNvCxnSpPr>
          <p:nvPr/>
        </p:nvCxnSpPr>
        <p:spPr>
          <a:xfrm>
            <a:off x="1651819"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3CD88BE3-15D1-A533-CEBE-77998796BD26}"/>
              </a:ext>
            </a:extLst>
          </p:cNvPr>
          <p:cNvPicPr>
            <a:picLocks noChangeAspect="1"/>
          </p:cNvPicPr>
          <p:nvPr/>
        </p:nvPicPr>
        <p:blipFill>
          <a:blip r:embed="rId3"/>
          <a:stretch>
            <a:fillRect/>
          </a:stretch>
        </p:blipFill>
        <p:spPr>
          <a:xfrm>
            <a:off x="3936617" y="1780891"/>
            <a:ext cx="5791023" cy="215200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7D265B2B-3659-744E-68CF-76B5D5D81275}"/>
              </a:ext>
            </a:extLst>
          </p:cNvPr>
          <p:cNvSpPr txBox="1">
            <a:spLocks/>
          </p:cNvSpPr>
          <p:nvPr/>
        </p:nvSpPr>
        <p:spPr>
          <a:xfrm>
            <a:off x="770010" y="4555643"/>
            <a:ext cx="9745589" cy="9855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p>
          <a:p>
            <a:pPr marL="0" indent="0">
              <a:buNone/>
            </a:pPr>
            <a:r>
              <a:rPr lang="en-US" sz="1800" b="0" i="0" u="none" strike="noStrike" baseline="0" dirty="0">
                <a:latin typeface="Abadi" panose="020B0604020104020204" pitchFamily="34" charset="0"/>
              </a:rPr>
              <a:t>With this query, we select the oldest successful landing.</a:t>
            </a:r>
          </a:p>
          <a:p>
            <a:pPr marL="0" indent="0">
              <a:buNone/>
            </a:pPr>
            <a:r>
              <a:rPr lang="en-US" sz="1800" b="0" i="0" u="none" strike="noStrike" baseline="0" dirty="0">
                <a:latin typeface="Abadi" panose="020B0604020104020204" pitchFamily="34" charset="0"/>
              </a:rPr>
              <a:t>The WHERE clause filters dataset in order to keep only records where landing was successful. With the MIN function, we select the record with the oldest date.</a:t>
            </a:r>
            <a:endParaRPr lang="en-US" sz="1800" dirty="0">
              <a:solidFill>
                <a:schemeClr val="accent3">
                  <a:lumMod val="25000"/>
                </a:schemeClr>
              </a:solidFill>
              <a:latin typeface="Abadi" panose="020B0604020104020204" pitchFamily="34" charset="0"/>
            </a:endParaRPr>
          </a:p>
        </p:txBody>
      </p:sp>
      <p:sp>
        <p:nvSpPr>
          <p:cNvPr id="6" name="Content Placeholder 2">
            <a:extLst>
              <a:ext uri="{FF2B5EF4-FFF2-40B4-BE49-F238E27FC236}">
                <a16:creationId xmlns:a16="http://schemas.microsoft.com/office/drawing/2014/main" id="{F1622626-0DF3-6EC5-336D-9E9AE535E1D8}"/>
              </a:ext>
            </a:extLst>
          </p:cNvPr>
          <p:cNvSpPr txBox="1">
            <a:spLocks/>
          </p:cNvSpPr>
          <p:nvPr/>
        </p:nvSpPr>
        <p:spPr>
          <a:xfrm>
            <a:off x="799664"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D681B4E3-4866-D509-EB72-D9338FE29E0B}"/>
              </a:ext>
            </a:extLst>
          </p:cNvPr>
          <p:cNvSpPr txBox="1"/>
          <p:nvPr/>
        </p:nvSpPr>
        <p:spPr>
          <a:xfrm>
            <a:off x="799663"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8" name="Straight Arrow Connector 7">
            <a:extLst>
              <a:ext uri="{FF2B5EF4-FFF2-40B4-BE49-F238E27FC236}">
                <a16:creationId xmlns:a16="http://schemas.microsoft.com/office/drawing/2014/main" id="{44AF3972-231B-DEE8-7B4B-57975B211FD3}"/>
              </a:ext>
            </a:extLst>
          </p:cNvPr>
          <p:cNvCxnSpPr>
            <a:cxnSpLocks/>
            <a:stCxn id="6" idx="3"/>
          </p:cNvCxnSpPr>
          <p:nvPr/>
        </p:nvCxnSpPr>
        <p:spPr>
          <a:xfrm>
            <a:off x="1651820"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2E89DD6C-5634-E6A0-941E-1C3816F496FE}"/>
              </a:ext>
            </a:extLst>
          </p:cNvPr>
          <p:cNvCxnSpPr>
            <a:cxnSpLocks/>
          </p:cNvCxnSpPr>
          <p:nvPr/>
        </p:nvCxnSpPr>
        <p:spPr>
          <a:xfrm>
            <a:off x="1651819"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F4D1A99-CA8D-1E4C-548A-3FDD0773C163}"/>
              </a:ext>
            </a:extLst>
          </p:cNvPr>
          <p:cNvPicPr>
            <a:picLocks noChangeAspect="1"/>
          </p:cNvPicPr>
          <p:nvPr/>
        </p:nvPicPr>
        <p:blipFill>
          <a:blip r:embed="rId3"/>
          <a:stretch>
            <a:fillRect/>
          </a:stretch>
        </p:blipFill>
        <p:spPr>
          <a:xfrm>
            <a:off x="3878826" y="1811161"/>
            <a:ext cx="4434348" cy="233276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4DF0A73-CACC-FC75-2AB3-DD2203E79E82}"/>
              </a:ext>
            </a:extLst>
          </p:cNvPr>
          <p:cNvPicPr>
            <a:picLocks noChangeAspect="1"/>
          </p:cNvPicPr>
          <p:nvPr/>
        </p:nvPicPr>
        <p:blipFill>
          <a:blip r:embed="rId3"/>
          <a:stretch>
            <a:fillRect/>
          </a:stretch>
        </p:blipFill>
        <p:spPr>
          <a:xfrm>
            <a:off x="3920536" y="1780892"/>
            <a:ext cx="3444538" cy="2880610"/>
          </a:xfrm>
          <a:prstGeom prst="rect">
            <a:avLst/>
          </a:prstGeom>
        </p:spPr>
      </p:pic>
      <p:sp>
        <p:nvSpPr>
          <p:cNvPr id="6" name="Content Placeholder 4">
            <a:extLst>
              <a:ext uri="{FF2B5EF4-FFF2-40B4-BE49-F238E27FC236}">
                <a16:creationId xmlns:a16="http://schemas.microsoft.com/office/drawing/2014/main" id="{71B58853-761C-B810-8134-DC6D828E38A8}"/>
              </a:ext>
            </a:extLst>
          </p:cNvPr>
          <p:cNvSpPr txBox="1">
            <a:spLocks/>
          </p:cNvSpPr>
          <p:nvPr/>
        </p:nvSpPr>
        <p:spPr>
          <a:xfrm>
            <a:off x="770010" y="4555643"/>
            <a:ext cx="9745589" cy="9855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This query returns the booster version where landing was successful and payload mass is between 4000 and 6000 kg. The WHERE and </a:t>
            </a:r>
            <a:r>
              <a:rPr lang="en-US" sz="1800" b="0" i="0" u="none" strike="noStrike" baseline="0" dirty="0" err="1">
                <a:latin typeface="Abadi" panose="020B0604020104020204" pitchFamily="34" charset="0"/>
              </a:rPr>
              <a:t>AND</a:t>
            </a:r>
            <a:r>
              <a:rPr lang="en-US" sz="1800" b="0" i="0" u="none" strike="noStrike" baseline="0" dirty="0">
                <a:latin typeface="Abadi" panose="020B0604020104020204" pitchFamily="34" charset="0"/>
              </a:rPr>
              <a:t> clauses filter the dataset.</a:t>
            </a:r>
            <a:endParaRPr lang="en-US" sz="18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166C4923-8B11-4512-0074-BE490D3CEE4F}"/>
              </a:ext>
            </a:extLst>
          </p:cNvPr>
          <p:cNvSpPr txBox="1">
            <a:spLocks/>
          </p:cNvSpPr>
          <p:nvPr/>
        </p:nvSpPr>
        <p:spPr>
          <a:xfrm>
            <a:off x="799665"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B22E2366-3673-5351-7CE6-B7009E1B319B}"/>
              </a:ext>
            </a:extLst>
          </p:cNvPr>
          <p:cNvSpPr txBox="1"/>
          <p:nvPr/>
        </p:nvSpPr>
        <p:spPr>
          <a:xfrm>
            <a:off x="799664"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0" name="Straight Arrow Connector 9">
            <a:extLst>
              <a:ext uri="{FF2B5EF4-FFF2-40B4-BE49-F238E27FC236}">
                <a16:creationId xmlns:a16="http://schemas.microsoft.com/office/drawing/2014/main" id="{4787FDFD-BBBE-BCAD-B1EB-F410638A6D66}"/>
              </a:ext>
            </a:extLst>
          </p:cNvPr>
          <p:cNvCxnSpPr>
            <a:cxnSpLocks/>
            <a:stCxn id="7" idx="3"/>
          </p:cNvCxnSpPr>
          <p:nvPr/>
        </p:nvCxnSpPr>
        <p:spPr>
          <a:xfrm>
            <a:off x="1651821"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363833BA-B353-3D2D-B1C7-4A1E3BC838B8}"/>
              </a:ext>
            </a:extLst>
          </p:cNvPr>
          <p:cNvCxnSpPr>
            <a:cxnSpLocks/>
          </p:cNvCxnSpPr>
          <p:nvPr/>
        </p:nvCxnSpPr>
        <p:spPr>
          <a:xfrm>
            <a:off x="1651820"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0540A1FE-4478-5480-1624-1323E4C3E351}"/>
              </a:ext>
            </a:extLst>
          </p:cNvPr>
          <p:cNvSpPr txBox="1">
            <a:spLocks/>
          </p:cNvSpPr>
          <p:nvPr/>
        </p:nvSpPr>
        <p:spPr>
          <a:xfrm>
            <a:off x="770010" y="4555643"/>
            <a:ext cx="9745589" cy="13625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With the first SELECT, we show the queries counts total </a:t>
            </a:r>
            <a:r>
              <a:rPr lang="en-US" sz="1800" dirty="0">
                <a:latin typeface="Abadi" panose="020B0604020104020204" pitchFamily="34" charset="0"/>
              </a:rPr>
              <a:t>mission outcome. The group by classifies data record from mission outcome column.</a:t>
            </a:r>
            <a:endParaRPr lang="en-US" sz="18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5A185650-5FB4-E0EB-FBD1-5BC7BCA6C591}"/>
              </a:ext>
            </a:extLst>
          </p:cNvPr>
          <p:cNvSpPr txBox="1">
            <a:spLocks/>
          </p:cNvSpPr>
          <p:nvPr/>
        </p:nvSpPr>
        <p:spPr>
          <a:xfrm>
            <a:off x="799665"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8" name="TextBox 7">
            <a:extLst>
              <a:ext uri="{FF2B5EF4-FFF2-40B4-BE49-F238E27FC236}">
                <a16:creationId xmlns:a16="http://schemas.microsoft.com/office/drawing/2014/main" id="{48D126DF-0097-917F-DF29-A92D92246CBD}"/>
              </a:ext>
            </a:extLst>
          </p:cNvPr>
          <p:cNvSpPr txBox="1"/>
          <p:nvPr/>
        </p:nvSpPr>
        <p:spPr>
          <a:xfrm>
            <a:off x="799664"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9" name="Straight Arrow Connector 8">
            <a:extLst>
              <a:ext uri="{FF2B5EF4-FFF2-40B4-BE49-F238E27FC236}">
                <a16:creationId xmlns:a16="http://schemas.microsoft.com/office/drawing/2014/main" id="{94F6E2C2-7E18-CBD0-24D9-3CF9358CDD3E}"/>
              </a:ext>
            </a:extLst>
          </p:cNvPr>
          <p:cNvCxnSpPr>
            <a:cxnSpLocks/>
            <a:stCxn id="7" idx="3"/>
          </p:cNvCxnSpPr>
          <p:nvPr/>
        </p:nvCxnSpPr>
        <p:spPr>
          <a:xfrm>
            <a:off x="1651821"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05F24A70-636F-BF4D-03CC-862CECA923F5}"/>
              </a:ext>
            </a:extLst>
          </p:cNvPr>
          <p:cNvCxnSpPr>
            <a:cxnSpLocks/>
          </p:cNvCxnSpPr>
          <p:nvPr/>
        </p:nvCxnSpPr>
        <p:spPr>
          <a:xfrm>
            <a:off x="1651820"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33EB22CA-F99C-3E3E-3380-5F828B6560CC}"/>
              </a:ext>
            </a:extLst>
          </p:cNvPr>
          <p:cNvPicPr>
            <a:picLocks noChangeAspect="1"/>
          </p:cNvPicPr>
          <p:nvPr/>
        </p:nvPicPr>
        <p:blipFill>
          <a:blip r:embed="rId3"/>
          <a:stretch>
            <a:fillRect/>
          </a:stretch>
        </p:blipFill>
        <p:spPr>
          <a:xfrm>
            <a:off x="3916784" y="1780892"/>
            <a:ext cx="3276884" cy="251481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D3F60D5-46AD-096D-0E71-030FBD6A6580}"/>
              </a:ext>
            </a:extLst>
          </p:cNvPr>
          <p:cNvPicPr>
            <a:picLocks noChangeAspect="1"/>
          </p:cNvPicPr>
          <p:nvPr/>
        </p:nvPicPr>
        <p:blipFill>
          <a:blip r:embed="rId3"/>
          <a:stretch>
            <a:fillRect/>
          </a:stretch>
        </p:blipFill>
        <p:spPr>
          <a:xfrm>
            <a:off x="2078288" y="1701230"/>
            <a:ext cx="4656223" cy="4618120"/>
          </a:xfrm>
          <a:prstGeom prst="rect">
            <a:avLst/>
          </a:prstGeom>
        </p:spPr>
      </p:pic>
      <p:sp>
        <p:nvSpPr>
          <p:cNvPr id="7" name="Content Placeholder 4">
            <a:extLst>
              <a:ext uri="{FF2B5EF4-FFF2-40B4-BE49-F238E27FC236}">
                <a16:creationId xmlns:a16="http://schemas.microsoft.com/office/drawing/2014/main" id="{E2A64E90-87E5-06C0-BDBF-CF250BEC84EC}"/>
              </a:ext>
            </a:extLst>
          </p:cNvPr>
          <p:cNvSpPr txBox="1">
            <a:spLocks/>
          </p:cNvSpPr>
          <p:nvPr/>
        </p:nvSpPr>
        <p:spPr>
          <a:xfrm>
            <a:off x="7160978" y="1701230"/>
            <a:ext cx="4231357" cy="13625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We used a subquery to filter data by returning only the heaviest payload mass with MAX function. The main query uses subquery results and returns unique booster version (SELECT DISTINCT) with the heaviest payload mass.</a:t>
            </a:r>
            <a:endParaRPr lang="en-US" sz="18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30024896-705E-2F27-0554-396D6BC20B2E}"/>
              </a:ext>
            </a:extLst>
          </p:cNvPr>
          <p:cNvSpPr txBox="1">
            <a:spLocks/>
          </p:cNvSpPr>
          <p:nvPr/>
        </p:nvSpPr>
        <p:spPr>
          <a:xfrm>
            <a:off x="799665"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E46CADCB-2F2C-691D-B04B-437CFC144A70}"/>
              </a:ext>
            </a:extLst>
          </p:cNvPr>
          <p:cNvSpPr txBox="1"/>
          <p:nvPr/>
        </p:nvSpPr>
        <p:spPr>
          <a:xfrm>
            <a:off x="799664"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0" name="Straight Arrow Connector 9">
            <a:extLst>
              <a:ext uri="{FF2B5EF4-FFF2-40B4-BE49-F238E27FC236}">
                <a16:creationId xmlns:a16="http://schemas.microsoft.com/office/drawing/2014/main" id="{49105355-EF10-E7BA-5E27-DA73088B2BBB}"/>
              </a:ext>
            </a:extLst>
          </p:cNvPr>
          <p:cNvCxnSpPr>
            <a:cxnSpLocks/>
            <a:stCxn id="8" idx="3"/>
          </p:cNvCxnSpPr>
          <p:nvPr/>
        </p:nvCxnSpPr>
        <p:spPr>
          <a:xfrm>
            <a:off x="1651821" y="1957485"/>
            <a:ext cx="4264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A23F0AD-19B6-85B4-5DB5-CCA1907C28EA}"/>
              </a:ext>
            </a:extLst>
          </p:cNvPr>
          <p:cNvCxnSpPr>
            <a:cxnSpLocks/>
          </p:cNvCxnSpPr>
          <p:nvPr/>
        </p:nvCxnSpPr>
        <p:spPr>
          <a:xfrm>
            <a:off x="1651820" y="3502947"/>
            <a:ext cx="4264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D682CAB-C23B-5EE6-8E03-BD2F4AEA03F5}"/>
              </a:ext>
            </a:extLst>
          </p:cNvPr>
          <p:cNvPicPr>
            <a:picLocks noChangeAspect="1"/>
          </p:cNvPicPr>
          <p:nvPr/>
        </p:nvPicPr>
        <p:blipFill>
          <a:blip r:embed="rId3"/>
          <a:stretch>
            <a:fillRect/>
          </a:stretch>
        </p:blipFill>
        <p:spPr>
          <a:xfrm>
            <a:off x="2451088" y="1430315"/>
            <a:ext cx="3939881" cy="4595258"/>
          </a:xfrm>
          <a:prstGeom prst="rect">
            <a:avLst/>
          </a:prstGeom>
        </p:spPr>
      </p:pic>
      <p:sp>
        <p:nvSpPr>
          <p:cNvPr id="7" name="Content Placeholder 4">
            <a:extLst>
              <a:ext uri="{FF2B5EF4-FFF2-40B4-BE49-F238E27FC236}">
                <a16:creationId xmlns:a16="http://schemas.microsoft.com/office/drawing/2014/main" id="{5B6D1CE2-FC88-6A54-2D27-449FAB2AAFD2}"/>
              </a:ext>
            </a:extLst>
          </p:cNvPr>
          <p:cNvSpPr txBox="1">
            <a:spLocks/>
          </p:cNvSpPr>
          <p:nvPr/>
        </p:nvSpPr>
        <p:spPr>
          <a:xfrm>
            <a:off x="7275893" y="1792936"/>
            <a:ext cx="4009718" cy="17636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This query returns month, booster version, launch site where landing was </a:t>
            </a:r>
            <a:r>
              <a:rPr lang="en-US" sz="1800" b="0" i="0" u="none" strike="noStrike" baseline="0" dirty="0">
                <a:solidFill>
                  <a:srgbClr val="FF0000"/>
                </a:solidFill>
                <a:latin typeface="Abadi" panose="020B0604020104020204" pitchFamily="34" charset="0"/>
              </a:rPr>
              <a:t>unsuccessful</a:t>
            </a:r>
            <a:r>
              <a:rPr lang="en-US" sz="1800" b="0" i="0" u="none" strike="noStrike" baseline="0" dirty="0">
                <a:latin typeface="Abadi" panose="020B0604020104020204" pitchFamily="34" charset="0"/>
              </a:rPr>
              <a:t> and landing date took place in 2015. </a:t>
            </a:r>
            <a:r>
              <a:rPr lang="en-US" sz="1800" b="0" i="0" u="none" strike="noStrike" baseline="0" dirty="0" err="1">
                <a:latin typeface="Abadi" panose="020B0604020104020204" pitchFamily="34" charset="0"/>
              </a:rPr>
              <a:t>Substr</a:t>
            </a:r>
            <a:r>
              <a:rPr lang="en-US" sz="1800" b="0" i="0" u="none" strike="noStrike" baseline="0" dirty="0">
                <a:latin typeface="Abadi" panose="020B0604020104020204" pitchFamily="34" charset="0"/>
              </a:rPr>
              <a:t> function process date in order to take month or year. </a:t>
            </a:r>
            <a:r>
              <a:rPr lang="en-US" sz="1800" b="0" i="0" u="none" strike="noStrike" baseline="0" dirty="0" err="1">
                <a:latin typeface="Abadi" panose="020B0604020104020204" pitchFamily="34" charset="0"/>
              </a:rPr>
              <a:t>Substr</a:t>
            </a:r>
            <a:r>
              <a:rPr lang="en-US" sz="1800" b="0" i="0" u="none" strike="noStrike" baseline="0" dirty="0">
                <a:latin typeface="Abadi" panose="020B0604020104020204" pitchFamily="34" charset="0"/>
              </a:rPr>
              <a:t>(DATE,1, 4) shows year.</a:t>
            </a:r>
            <a:endParaRPr lang="en-US" sz="18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C4148465-EDC0-489D-613C-4E4486AD9A8C}"/>
              </a:ext>
            </a:extLst>
          </p:cNvPr>
          <p:cNvSpPr txBox="1">
            <a:spLocks/>
          </p:cNvSpPr>
          <p:nvPr/>
        </p:nvSpPr>
        <p:spPr>
          <a:xfrm>
            <a:off x="799665"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0329DF4B-5538-F4B7-93A4-9D656ADE4676}"/>
              </a:ext>
            </a:extLst>
          </p:cNvPr>
          <p:cNvSpPr txBox="1"/>
          <p:nvPr/>
        </p:nvSpPr>
        <p:spPr>
          <a:xfrm>
            <a:off x="799664"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0" name="Straight Arrow Connector 9">
            <a:extLst>
              <a:ext uri="{FF2B5EF4-FFF2-40B4-BE49-F238E27FC236}">
                <a16:creationId xmlns:a16="http://schemas.microsoft.com/office/drawing/2014/main" id="{08C6EBE3-53FF-3A81-A975-C5B2E431AA0B}"/>
              </a:ext>
            </a:extLst>
          </p:cNvPr>
          <p:cNvCxnSpPr>
            <a:cxnSpLocks/>
            <a:stCxn id="8" idx="3"/>
          </p:cNvCxnSpPr>
          <p:nvPr/>
        </p:nvCxnSpPr>
        <p:spPr>
          <a:xfrm>
            <a:off x="1651821" y="1957485"/>
            <a:ext cx="7992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nector: Elbow 12">
            <a:extLst>
              <a:ext uri="{FF2B5EF4-FFF2-40B4-BE49-F238E27FC236}">
                <a16:creationId xmlns:a16="http://schemas.microsoft.com/office/drawing/2014/main" id="{4729E6A5-7AB0-D32F-AF29-FD106F5438A0}"/>
              </a:ext>
            </a:extLst>
          </p:cNvPr>
          <p:cNvCxnSpPr>
            <a:cxnSpLocks/>
            <a:stCxn id="9" idx="2"/>
          </p:cNvCxnSpPr>
          <p:nvPr/>
        </p:nvCxnSpPr>
        <p:spPr>
          <a:xfrm rot="16200000" flipH="1">
            <a:off x="868233" y="4045123"/>
            <a:ext cx="1940364" cy="1225344"/>
          </a:xfrm>
          <a:prstGeom prst="bentConnector3">
            <a:avLst>
              <a:gd name="adj1" fmla="val 100166"/>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5E94497-9AFD-5974-01CA-DA1650310022}"/>
              </a:ext>
            </a:extLst>
          </p:cNvPr>
          <p:cNvPicPr>
            <a:picLocks noChangeAspect="1"/>
          </p:cNvPicPr>
          <p:nvPr/>
        </p:nvPicPr>
        <p:blipFill>
          <a:blip r:embed="rId3"/>
          <a:stretch>
            <a:fillRect/>
          </a:stretch>
        </p:blipFill>
        <p:spPr>
          <a:xfrm>
            <a:off x="3905833" y="1780892"/>
            <a:ext cx="6386113" cy="2537680"/>
          </a:xfrm>
          <a:prstGeom prst="rect">
            <a:avLst/>
          </a:prstGeom>
        </p:spPr>
      </p:pic>
      <p:sp>
        <p:nvSpPr>
          <p:cNvPr id="7" name="Content Placeholder 4">
            <a:extLst>
              <a:ext uri="{FF2B5EF4-FFF2-40B4-BE49-F238E27FC236}">
                <a16:creationId xmlns:a16="http://schemas.microsoft.com/office/drawing/2014/main" id="{D7531A67-5A84-5003-7624-C136F52EDA95}"/>
              </a:ext>
            </a:extLst>
          </p:cNvPr>
          <p:cNvSpPr txBox="1">
            <a:spLocks/>
          </p:cNvSpPr>
          <p:nvPr/>
        </p:nvSpPr>
        <p:spPr>
          <a:xfrm>
            <a:off x="770010" y="4555643"/>
            <a:ext cx="9745589" cy="13625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It focuses on missions that happened between June 4, 2010, and March 20, 2017. It counts how many times each outcome is labeled as either "Success (ground pad)" or "Failure (drone ship)". The code then shows these counts, arranging them from the most common outcome to the least common one.</a:t>
            </a:r>
            <a:endParaRPr lang="en-US" sz="18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C4EF668C-E32C-CF28-E502-2C32BC8CC288}"/>
              </a:ext>
            </a:extLst>
          </p:cNvPr>
          <p:cNvSpPr txBox="1">
            <a:spLocks/>
          </p:cNvSpPr>
          <p:nvPr/>
        </p:nvSpPr>
        <p:spPr>
          <a:xfrm>
            <a:off x="799665"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0D2CEC8F-892E-FC7E-8FE2-2440275E6A95}"/>
              </a:ext>
            </a:extLst>
          </p:cNvPr>
          <p:cNvSpPr txBox="1"/>
          <p:nvPr/>
        </p:nvSpPr>
        <p:spPr>
          <a:xfrm>
            <a:off x="799664"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0" name="Straight Arrow Connector 9">
            <a:extLst>
              <a:ext uri="{FF2B5EF4-FFF2-40B4-BE49-F238E27FC236}">
                <a16:creationId xmlns:a16="http://schemas.microsoft.com/office/drawing/2014/main" id="{4453814B-C117-56E3-25AF-67D09FF95916}"/>
              </a:ext>
            </a:extLst>
          </p:cNvPr>
          <p:cNvCxnSpPr>
            <a:cxnSpLocks/>
            <a:stCxn id="8" idx="3"/>
          </p:cNvCxnSpPr>
          <p:nvPr/>
        </p:nvCxnSpPr>
        <p:spPr>
          <a:xfrm>
            <a:off x="1651821"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98EB47B-E0FC-5988-F97B-68574B65928D}"/>
              </a:ext>
            </a:extLst>
          </p:cNvPr>
          <p:cNvCxnSpPr>
            <a:cxnSpLocks/>
          </p:cNvCxnSpPr>
          <p:nvPr/>
        </p:nvCxnSpPr>
        <p:spPr>
          <a:xfrm>
            <a:off x="1651820"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27913"/>
            <a:ext cx="9745589" cy="549050"/>
          </a:xfrm>
          <a:prstGeom prst="rect">
            <a:avLst/>
          </a:prstGeom>
        </p:spPr>
        <p:txBody>
          <a:bodyPr lIns="91440" tIns="45720" rIns="91440" bIns="45720" anchor="t">
            <a:normAutofit/>
          </a:bodyPr>
          <a:lstStyle/>
          <a:p>
            <a:pPr marL="0" indent="0">
              <a:buNone/>
            </a:pPr>
            <a:r>
              <a:rPr lang="en-US" sz="1800" b="0" i="0" u="none" strike="noStrike" baseline="0" dirty="0">
                <a:solidFill>
                  <a:srgbClr val="292929"/>
                </a:solidFill>
                <a:latin typeface="Abadi" panose="020B0604020104020204" pitchFamily="34" charset="0"/>
              </a:rPr>
              <a:t>We see that Space X launch sites are located on the coast of the United States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Ground Station</a:t>
            </a:r>
          </a:p>
        </p:txBody>
      </p:sp>
      <p:pic>
        <p:nvPicPr>
          <p:cNvPr id="8" name="Picture 7">
            <a:extLst>
              <a:ext uri="{FF2B5EF4-FFF2-40B4-BE49-F238E27FC236}">
                <a16:creationId xmlns:a16="http://schemas.microsoft.com/office/drawing/2014/main" id="{35EBE6E7-9C63-03ED-9175-E2C5CF44F7AB}"/>
              </a:ext>
            </a:extLst>
          </p:cNvPr>
          <p:cNvPicPr>
            <a:picLocks noChangeAspect="1"/>
          </p:cNvPicPr>
          <p:nvPr/>
        </p:nvPicPr>
        <p:blipFill>
          <a:blip r:embed="rId3"/>
          <a:stretch>
            <a:fillRect/>
          </a:stretch>
        </p:blipFill>
        <p:spPr>
          <a:xfrm>
            <a:off x="3088277" y="1547749"/>
            <a:ext cx="6015446" cy="36201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91431"/>
            <a:ext cx="9745589" cy="985531"/>
          </a:xfrm>
          <a:prstGeom prst="rect">
            <a:avLst/>
          </a:prstGeom>
        </p:spPr>
        <p:txBody>
          <a:bodyPr lIns="91440" tIns="45720" rIns="91440" bIns="45720" anchor="t">
            <a:normAutofit/>
          </a:bodyPr>
          <a:lstStyle/>
          <a:p>
            <a:pPr marL="0" indent="0">
              <a:buNone/>
            </a:pPr>
            <a:r>
              <a:rPr lang="en-US" sz="1800" b="0" i="0" u="none" strike="noStrike" baseline="0" dirty="0">
                <a:solidFill>
                  <a:srgbClr val="00AF50"/>
                </a:solidFill>
                <a:latin typeface="Abadi" panose="020B0604020104020204" pitchFamily="34" charset="0"/>
              </a:rPr>
              <a:t>Green </a:t>
            </a:r>
            <a:r>
              <a:rPr lang="en-US" sz="1800" b="0" i="0" u="none" strike="noStrike" baseline="0" dirty="0">
                <a:solidFill>
                  <a:srgbClr val="292929"/>
                </a:solidFill>
                <a:latin typeface="Abadi" panose="020B0604020104020204" pitchFamily="34" charset="0"/>
              </a:rPr>
              <a:t>marker represents successful launches. </a:t>
            </a:r>
            <a:r>
              <a:rPr lang="en-US" sz="1800" b="0" i="0" u="none" strike="noStrike" baseline="0" dirty="0">
                <a:solidFill>
                  <a:srgbClr val="FF0000"/>
                </a:solidFill>
                <a:latin typeface="Abadi" panose="020B0604020104020204" pitchFamily="34" charset="0"/>
              </a:rPr>
              <a:t>Red </a:t>
            </a:r>
            <a:r>
              <a:rPr lang="en-US" sz="1800" b="0" i="0" u="none" strike="noStrike" baseline="0" dirty="0">
                <a:solidFill>
                  <a:srgbClr val="292929"/>
                </a:solidFill>
                <a:latin typeface="Abadi" panose="020B0604020104020204" pitchFamily="34" charset="0"/>
              </a:rPr>
              <a:t>marker represents unsuccessful launches. We note that KSC LC-39A has a higher launch success rate.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Color Labeled Markers</a:t>
            </a:r>
          </a:p>
        </p:txBody>
      </p:sp>
      <p:pic>
        <p:nvPicPr>
          <p:cNvPr id="4" name="Picture 3">
            <a:extLst>
              <a:ext uri="{FF2B5EF4-FFF2-40B4-BE49-F238E27FC236}">
                <a16:creationId xmlns:a16="http://schemas.microsoft.com/office/drawing/2014/main" id="{5C77A9AA-8027-AC0A-1B47-6113A50BF573}"/>
              </a:ext>
            </a:extLst>
          </p:cNvPr>
          <p:cNvPicPr>
            <a:picLocks noChangeAspect="1"/>
          </p:cNvPicPr>
          <p:nvPr/>
        </p:nvPicPr>
        <p:blipFill>
          <a:blip r:embed="rId3"/>
          <a:stretch>
            <a:fillRect/>
          </a:stretch>
        </p:blipFill>
        <p:spPr>
          <a:xfrm>
            <a:off x="799508" y="1932552"/>
            <a:ext cx="2225233" cy="2324301"/>
          </a:xfrm>
          <a:prstGeom prst="rect">
            <a:avLst/>
          </a:prstGeom>
        </p:spPr>
      </p:pic>
      <p:pic>
        <p:nvPicPr>
          <p:cNvPr id="7" name="Picture 6">
            <a:extLst>
              <a:ext uri="{FF2B5EF4-FFF2-40B4-BE49-F238E27FC236}">
                <a16:creationId xmlns:a16="http://schemas.microsoft.com/office/drawing/2014/main" id="{D3E071D3-BB05-8B7A-3F0B-FCC125D1A3F6}"/>
              </a:ext>
            </a:extLst>
          </p:cNvPr>
          <p:cNvPicPr>
            <a:picLocks noChangeAspect="1"/>
          </p:cNvPicPr>
          <p:nvPr/>
        </p:nvPicPr>
        <p:blipFill>
          <a:blip r:embed="rId4"/>
          <a:stretch>
            <a:fillRect/>
          </a:stretch>
        </p:blipFill>
        <p:spPr>
          <a:xfrm>
            <a:off x="3402842" y="1932552"/>
            <a:ext cx="2093390" cy="2402031"/>
          </a:xfrm>
          <a:prstGeom prst="rect">
            <a:avLst/>
          </a:prstGeom>
        </p:spPr>
      </p:pic>
      <p:pic>
        <p:nvPicPr>
          <p:cNvPr id="10" name="Picture 9">
            <a:extLst>
              <a:ext uri="{FF2B5EF4-FFF2-40B4-BE49-F238E27FC236}">
                <a16:creationId xmlns:a16="http://schemas.microsoft.com/office/drawing/2014/main" id="{08E53F22-5677-7338-D010-5378057C908A}"/>
              </a:ext>
            </a:extLst>
          </p:cNvPr>
          <p:cNvPicPr>
            <a:picLocks noChangeAspect="1"/>
          </p:cNvPicPr>
          <p:nvPr/>
        </p:nvPicPr>
        <p:blipFill>
          <a:blip r:embed="rId5"/>
          <a:stretch>
            <a:fillRect/>
          </a:stretch>
        </p:blipFill>
        <p:spPr>
          <a:xfrm>
            <a:off x="6027812" y="1904862"/>
            <a:ext cx="2502016" cy="2351992"/>
          </a:xfrm>
          <a:prstGeom prst="rect">
            <a:avLst/>
          </a:prstGeom>
        </p:spPr>
      </p:pic>
      <p:pic>
        <p:nvPicPr>
          <p:cNvPr id="12" name="Picture 11">
            <a:extLst>
              <a:ext uri="{FF2B5EF4-FFF2-40B4-BE49-F238E27FC236}">
                <a16:creationId xmlns:a16="http://schemas.microsoft.com/office/drawing/2014/main" id="{28FC9366-62F2-9EDB-355B-0A79D67436E4}"/>
              </a:ext>
            </a:extLst>
          </p:cNvPr>
          <p:cNvPicPr>
            <a:picLocks noChangeAspect="1"/>
          </p:cNvPicPr>
          <p:nvPr/>
        </p:nvPicPr>
        <p:blipFill>
          <a:blip r:embed="rId6"/>
          <a:stretch>
            <a:fillRect/>
          </a:stretch>
        </p:blipFill>
        <p:spPr>
          <a:xfrm>
            <a:off x="8976852" y="1904863"/>
            <a:ext cx="2355846" cy="247922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50020"/>
            <a:ext cx="10147918" cy="4877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268288" indent="0" algn="just">
              <a:spcBef>
                <a:spcPts val="1400"/>
              </a:spcBef>
              <a:buNone/>
            </a:pPr>
            <a:r>
              <a:rPr lang="en-US" sz="1800" dirty="0"/>
              <a:t>The aim of this project is to predict if the Falcon 9 first stage will successfully land. SpaceX says on its website that the Falcon 9 rocket launch cost 62 million dollars. Other providers cost upward of 165 million dollars each. The price difference is explained by the fact that SpaceX can reuse the first stage. By determining if the stage will land, we can determine the cost of a launch. This information is interesting for another company if it wants to compete with SpaceX for a rocket launch.</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623888" indent="-342900">
              <a:spcBef>
                <a:spcPts val="1400"/>
              </a:spcBef>
              <a:buFont typeface="+mj-lt"/>
              <a:buAutoNum type="arabicPeriod"/>
            </a:pPr>
            <a:r>
              <a:rPr lang="en-US" sz="1800" dirty="0"/>
              <a:t>What are the main characteristics of a successful or failed landing ? </a:t>
            </a:r>
          </a:p>
          <a:p>
            <a:pPr marL="623888" indent="-342900">
              <a:spcBef>
                <a:spcPts val="1400"/>
              </a:spcBef>
              <a:buFont typeface="+mj-lt"/>
              <a:buAutoNum type="arabicPeriod"/>
            </a:pPr>
            <a:r>
              <a:rPr lang="en-US" sz="1800" dirty="0"/>
              <a:t>What are the effects of each relationship of the rocket variables on the success or failure of a landing ? </a:t>
            </a:r>
          </a:p>
          <a:p>
            <a:pPr marL="623888" indent="-342900">
              <a:spcBef>
                <a:spcPts val="1400"/>
              </a:spcBef>
              <a:buFont typeface="+mj-lt"/>
              <a:buAutoNum type="arabicPeriod"/>
            </a:pPr>
            <a:r>
              <a:rPr lang="en-US" sz="1800" dirty="0"/>
              <a:t>What are the conditions which will allow SpaceX to achieve the best landing success rate ?</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119716"/>
            <a:ext cx="8597827" cy="1885797"/>
          </a:xfrm>
          <a:prstGeom prst="rect">
            <a:avLst/>
          </a:prstGeom>
        </p:spPr>
        <p:txBody>
          <a:bodyPr lIns="91440" tIns="45720" rIns="91440" bIns="45720" anchor="t">
            <a:normAutofit/>
          </a:bodyPr>
          <a:lstStyle/>
          <a:p>
            <a:pPr algn="l"/>
            <a:endParaRPr lang="en-ID"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Is CCAFS SLC-40 in close proximity to railways ? Yes</a:t>
            </a:r>
          </a:p>
          <a:p>
            <a:r>
              <a:rPr lang="en-US" sz="1800" b="0" i="0" u="none" strike="noStrike" baseline="0" dirty="0">
                <a:solidFill>
                  <a:srgbClr val="292929"/>
                </a:solidFill>
                <a:latin typeface="Abadi" panose="020B0604020104020204" pitchFamily="34" charset="0"/>
              </a:rPr>
              <a:t>Is CCAFS SLC-40 in close proximity to highways ? Yes</a:t>
            </a:r>
          </a:p>
          <a:p>
            <a:r>
              <a:rPr lang="en-US" sz="1800" b="0" i="0" u="none" strike="noStrike" baseline="0" dirty="0">
                <a:solidFill>
                  <a:srgbClr val="292929"/>
                </a:solidFill>
                <a:latin typeface="Abadi" panose="020B0604020104020204" pitchFamily="34" charset="0"/>
              </a:rPr>
              <a:t>Is CCAFS SLC-40 in close proximity to coastline ? Yes</a:t>
            </a:r>
          </a:p>
          <a:p>
            <a:r>
              <a:rPr lang="en-US" sz="1800" b="0" i="0" u="none" strike="noStrike" baseline="0" dirty="0" err="1">
                <a:solidFill>
                  <a:srgbClr val="292929"/>
                </a:solidFill>
                <a:latin typeface="Abadi" panose="020B0604020104020204" pitchFamily="34" charset="0"/>
              </a:rPr>
              <a:t>DoCCAFS</a:t>
            </a:r>
            <a:r>
              <a:rPr lang="en-US" sz="1800" b="0" i="0" u="none" strike="noStrike" baseline="0" dirty="0">
                <a:solidFill>
                  <a:srgbClr val="292929"/>
                </a:solidFill>
                <a:latin typeface="Abadi" panose="020B0604020104020204" pitchFamily="34" charset="0"/>
              </a:rPr>
              <a:t> SLC-40 keeps certain distance away from cities ? No</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Distance between CCAFS SLC-40 and its proximities</a:t>
            </a:r>
          </a:p>
        </p:txBody>
      </p:sp>
      <p:pic>
        <p:nvPicPr>
          <p:cNvPr id="4" name="Picture 3">
            <a:extLst>
              <a:ext uri="{FF2B5EF4-FFF2-40B4-BE49-F238E27FC236}">
                <a16:creationId xmlns:a16="http://schemas.microsoft.com/office/drawing/2014/main" id="{0A436E4B-3C93-CC6A-E954-85F503637A00}"/>
              </a:ext>
            </a:extLst>
          </p:cNvPr>
          <p:cNvPicPr>
            <a:picLocks noChangeAspect="1"/>
          </p:cNvPicPr>
          <p:nvPr/>
        </p:nvPicPr>
        <p:blipFill>
          <a:blip r:embed="rId3"/>
          <a:stretch>
            <a:fillRect/>
          </a:stretch>
        </p:blipFill>
        <p:spPr>
          <a:xfrm>
            <a:off x="770010" y="1891015"/>
            <a:ext cx="5084578" cy="1693537"/>
          </a:xfrm>
          <a:prstGeom prst="rect">
            <a:avLst/>
          </a:prstGeom>
        </p:spPr>
      </p:pic>
      <p:pic>
        <p:nvPicPr>
          <p:cNvPr id="7" name="Picture 6">
            <a:extLst>
              <a:ext uri="{FF2B5EF4-FFF2-40B4-BE49-F238E27FC236}">
                <a16:creationId xmlns:a16="http://schemas.microsoft.com/office/drawing/2014/main" id="{5457F8AB-EB8A-F30B-6162-4151A87CE68E}"/>
              </a:ext>
            </a:extLst>
          </p:cNvPr>
          <p:cNvPicPr>
            <a:picLocks noChangeAspect="1"/>
          </p:cNvPicPr>
          <p:nvPr/>
        </p:nvPicPr>
        <p:blipFill>
          <a:blip r:embed="rId4"/>
          <a:stretch>
            <a:fillRect/>
          </a:stretch>
        </p:blipFill>
        <p:spPr>
          <a:xfrm>
            <a:off x="6116127" y="1477440"/>
            <a:ext cx="2598645" cy="3025402"/>
          </a:xfrm>
          <a:prstGeom prst="rect">
            <a:avLst/>
          </a:prstGeom>
        </p:spPr>
      </p:pic>
      <p:pic>
        <p:nvPicPr>
          <p:cNvPr id="10" name="Picture 9">
            <a:extLst>
              <a:ext uri="{FF2B5EF4-FFF2-40B4-BE49-F238E27FC236}">
                <a16:creationId xmlns:a16="http://schemas.microsoft.com/office/drawing/2014/main" id="{C0791734-8666-5246-082B-B03757FF726D}"/>
              </a:ext>
            </a:extLst>
          </p:cNvPr>
          <p:cNvPicPr>
            <a:picLocks noChangeAspect="1"/>
          </p:cNvPicPr>
          <p:nvPr/>
        </p:nvPicPr>
        <p:blipFill>
          <a:blip r:embed="rId5"/>
          <a:stretch>
            <a:fillRect/>
          </a:stretch>
        </p:blipFill>
        <p:spPr>
          <a:xfrm>
            <a:off x="8976309" y="1477440"/>
            <a:ext cx="2370025" cy="42142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22605"/>
            <a:ext cx="9745589" cy="1054357"/>
          </a:xfrm>
          <a:prstGeom prst="rect">
            <a:avLst/>
          </a:prstGeom>
        </p:spPr>
        <p:txBody>
          <a:bodyPr lIns="91440" tIns="45720" rIns="91440" bIns="45720" anchor="t">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We see that KSC LC-39A has the best success rate of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Total success by Site</a:t>
            </a:r>
          </a:p>
        </p:txBody>
      </p:sp>
      <p:pic>
        <p:nvPicPr>
          <p:cNvPr id="4" name="Picture 3">
            <a:extLst>
              <a:ext uri="{FF2B5EF4-FFF2-40B4-BE49-F238E27FC236}">
                <a16:creationId xmlns:a16="http://schemas.microsoft.com/office/drawing/2014/main" id="{0A6044CC-AA0F-637F-4B95-E04D57E1324C}"/>
              </a:ext>
            </a:extLst>
          </p:cNvPr>
          <p:cNvPicPr>
            <a:picLocks noChangeAspect="1"/>
          </p:cNvPicPr>
          <p:nvPr/>
        </p:nvPicPr>
        <p:blipFill>
          <a:blip r:embed="rId3"/>
          <a:stretch>
            <a:fillRect/>
          </a:stretch>
        </p:blipFill>
        <p:spPr>
          <a:xfrm>
            <a:off x="838200" y="1603850"/>
            <a:ext cx="10515600" cy="314838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945625"/>
            <a:ext cx="10551583" cy="1231337"/>
          </a:xfrm>
          <a:prstGeom prst="rect">
            <a:avLst/>
          </a:prstGeom>
        </p:spPr>
        <p:txBody>
          <a:bodyPr lIns="91440" tIns="45720" rIns="91440" bIns="45720" anchor="t">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We see that KSC LC-39A has achieved a 76.9% success </a:t>
            </a:r>
            <a:r>
              <a:rPr lang="en-US" sz="1800" b="0" i="0" u="none" strike="noStrike" baseline="0" dirty="0" err="1">
                <a:solidFill>
                  <a:srgbClr val="292929"/>
                </a:solidFill>
                <a:latin typeface="Abadi" panose="020B0604020104020204" pitchFamily="34" charset="0"/>
              </a:rPr>
              <a:t>ratewhile</a:t>
            </a:r>
            <a:r>
              <a:rPr lang="en-US" sz="1800" b="0" i="0" u="none" strike="noStrike" baseline="0" dirty="0">
                <a:solidFill>
                  <a:srgbClr val="292929"/>
                </a:solidFill>
                <a:latin typeface="Abadi" panose="020B0604020104020204" pitchFamily="34" charset="0"/>
              </a:rPr>
              <a:t> getting a 23.1% failure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dirty="0">
                <a:solidFill>
                  <a:srgbClr val="0B49CB"/>
                </a:solidFill>
                <a:latin typeface="Abadi"/>
              </a:rPr>
              <a:t>Dashboard – Total success launches for Site KSC LC-39 A</a:t>
            </a:r>
          </a:p>
        </p:txBody>
      </p:sp>
      <p:pic>
        <p:nvPicPr>
          <p:cNvPr id="4" name="Picture 3">
            <a:extLst>
              <a:ext uri="{FF2B5EF4-FFF2-40B4-BE49-F238E27FC236}">
                <a16:creationId xmlns:a16="http://schemas.microsoft.com/office/drawing/2014/main" id="{FFC1B865-FA26-E2B1-94C6-2DC26189391D}"/>
              </a:ext>
            </a:extLst>
          </p:cNvPr>
          <p:cNvPicPr>
            <a:picLocks noChangeAspect="1"/>
          </p:cNvPicPr>
          <p:nvPr/>
        </p:nvPicPr>
        <p:blipFill>
          <a:blip r:embed="rId3"/>
          <a:stretch>
            <a:fillRect/>
          </a:stretch>
        </p:blipFill>
        <p:spPr>
          <a:xfrm>
            <a:off x="810792" y="1846602"/>
            <a:ext cx="10570416" cy="316479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466735"/>
            <a:ext cx="10414662" cy="710228"/>
          </a:xfrm>
          <a:prstGeom prst="rect">
            <a:avLst/>
          </a:prstGeom>
        </p:spPr>
        <p:txBody>
          <a:bodyPr lIns="91440" tIns="45720" rIns="91440" bIns="45720" anchor="t">
            <a:normAutofit/>
          </a:bodyPr>
          <a:lstStyle/>
          <a:p>
            <a:pPr marL="0" indent="0">
              <a:buNone/>
            </a:pPr>
            <a:r>
              <a:rPr lang="en-US" sz="1800" b="0" i="0" u="none" strike="noStrike" baseline="0" dirty="0">
                <a:solidFill>
                  <a:srgbClr val="292929"/>
                </a:solidFill>
                <a:latin typeface="Abadi" panose="020B0604020104020204" pitchFamily="34" charset="0"/>
              </a:rPr>
              <a:t>Low weighted payloads have a better success rate than the heavy weighted payloads.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b="0" i="0" u="none" strike="noStrike" baseline="0" dirty="0">
                <a:solidFill>
                  <a:srgbClr val="0A48CA"/>
                </a:solidFill>
                <a:latin typeface="Abadi" panose="020B0604020104020204" pitchFamily="34" charset="0"/>
              </a:rPr>
              <a:t>Dashboard –Payload mass vs Outcome for all sites with different payload mass selected</a:t>
            </a:r>
            <a:endParaRPr lang="en-US" sz="4400" dirty="0">
              <a:solidFill>
                <a:srgbClr val="0B49CB"/>
              </a:solidFill>
              <a:latin typeface="Abadi"/>
            </a:endParaRPr>
          </a:p>
        </p:txBody>
      </p:sp>
      <p:pic>
        <p:nvPicPr>
          <p:cNvPr id="4" name="Picture 3">
            <a:extLst>
              <a:ext uri="{FF2B5EF4-FFF2-40B4-BE49-F238E27FC236}">
                <a16:creationId xmlns:a16="http://schemas.microsoft.com/office/drawing/2014/main" id="{5C6BB4A9-FA48-67E5-F6EA-42C30797F968}"/>
              </a:ext>
            </a:extLst>
          </p:cNvPr>
          <p:cNvPicPr>
            <a:picLocks noChangeAspect="1"/>
          </p:cNvPicPr>
          <p:nvPr/>
        </p:nvPicPr>
        <p:blipFill>
          <a:blip r:embed="rId3"/>
          <a:stretch>
            <a:fillRect/>
          </a:stretch>
        </p:blipFill>
        <p:spPr>
          <a:xfrm>
            <a:off x="838200" y="1854808"/>
            <a:ext cx="10515600" cy="31483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540151"/>
            <a:ext cx="10173293" cy="1027596"/>
          </a:xfrm>
          <a:prstGeom prst="rect">
            <a:avLst/>
          </a:prstGeom>
        </p:spPr>
        <p:txBody>
          <a:bodyPr vert="horz" lIns="91440" tIns="45720" rIns="91440" bIns="45720" rtlCol="0" anchor="t">
            <a:normAutofit/>
          </a:bodyPr>
          <a:lstStyle/>
          <a:p>
            <a:pPr marL="0" indent="0">
              <a:buNone/>
            </a:pPr>
            <a:r>
              <a:rPr lang="en-US" sz="1800" b="0" i="0" u="none" strike="noStrike" baseline="0" dirty="0">
                <a:solidFill>
                  <a:srgbClr val="292929"/>
                </a:solidFill>
                <a:latin typeface="Abadi" panose="020B0604020104020204" pitchFamily="34" charset="0"/>
              </a:rPr>
              <a:t>For accuracy test, all methods performed similar. </a:t>
            </a:r>
            <a:r>
              <a:rPr lang="en-US" sz="1800" b="0" i="0" u="none" strike="noStrike" baseline="0" dirty="0">
                <a:solidFill>
                  <a:srgbClr val="000000"/>
                </a:solidFill>
                <a:latin typeface="Abadi" panose="020B0604020104020204" pitchFamily="34" charset="0"/>
              </a:rPr>
              <a:t>We could get more test data to decide between </a:t>
            </a:r>
            <a:r>
              <a:rPr lang="en-US" sz="1800" b="0" i="0" u="none" strike="noStrike" baseline="0" dirty="0" err="1">
                <a:solidFill>
                  <a:srgbClr val="000000"/>
                </a:solidFill>
                <a:latin typeface="Abadi" panose="020B0604020104020204" pitchFamily="34" charset="0"/>
              </a:rPr>
              <a:t>them.But</a:t>
            </a:r>
            <a:r>
              <a:rPr lang="en-US" sz="1800" b="0" i="0" u="none" strike="noStrike" baseline="0" dirty="0">
                <a:solidFill>
                  <a:srgbClr val="000000"/>
                </a:solidFill>
                <a:latin typeface="Abadi" panose="020B0604020104020204" pitchFamily="34" charset="0"/>
              </a:rPr>
              <a:t> i</a:t>
            </a:r>
            <a:r>
              <a:rPr lang="en-US" sz="1800" b="0" i="0" u="none" strike="noStrike" baseline="0" dirty="0">
                <a:solidFill>
                  <a:srgbClr val="292929"/>
                </a:solidFill>
                <a:latin typeface="Abadi" panose="020B0604020104020204" pitchFamily="34" charset="0"/>
              </a:rPr>
              <a:t>f we really need to choose one right now, we would take the decision 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E5B0F86-2F34-43AB-CCB2-D833E4109E52}"/>
              </a:ext>
            </a:extLst>
          </p:cNvPr>
          <p:cNvPicPr>
            <a:picLocks noChangeAspect="1"/>
          </p:cNvPicPr>
          <p:nvPr/>
        </p:nvPicPr>
        <p:blipFill>
          <a:blip r:embed="rId3"/>
          <a:stretch>
            <a:fillRect/>
          </a:stretch>
        </p:blipFill>
        <p:spPr>
          <a:xfrm>
            <a:off x="770010" y="1521356"/>
            <a:ext cx="2560542" cy="1455546"/>
          </a:xfrm>
          <a:prstGeom prst="rect">
            <a:avLst/>
          </a:prstGeom>
        </p:spPr>
      </p:pic>
      <p:pic>
        <p:nvPicPr>
          <p:cNvPr id="7" name="Picture 6">
            <a:extLst>
              <a:ext uri="{FF2B5EF4-FFF2-40B4-BE49-F238E27FC236}">
                <a16:creationId xmlns:a16="http://schemas.microsoft.com/office/drawing/2014/main" id="{C3083255-8D86-EE4D-8F0C-9C14CBBF6EAB}"/>
              </a:ext>
            </a:extLst>
          </p:cNvPr>
          <p:cNvPicPr>
            <a:picLocks noChangeAspect="1"/>
          </p:cNvPicPr>
          <p:nvPr/>
        </p:nvPicPr>
        <p:blipFill>
          <a:blip r:embed="rId4"/>
          <a:stretch>
            <a:fillRect/>
          </a:stretch>
        </p:blipFill>
        <p:spPr>
          <a:xfrm>
            <a:off x="3739535" y="1482510"/>
            <a:ext cx="3985045" cy="2988784"/>
          </a:xfrm>
          <a:prstGeom prst="rect">
            <a:avLst/>
          </a:prstGeom>
        </p:spPr>
      </p:pic>
      <p:pic>
        <p:nvPicPr>
          <p:cNvPr id="10" name="Picture 9">
            <a:extLst>
              <a:ext uri="{FF2B5EF4-FFF2-40B4-BE49-F238E27FC236}">
                <a16:creationId xmlns:a16="http://schemas.microsoft.com/office/drawing/2014/main" id="{6E257A40-42E8-89E0-8C37-627E08A742D4}"/>
              </a:ext>
            </a:extLst>
          </p:cNvPr>
          <p:cNvPicPr>
            <a:picLocks noChangeAspect="1"/>
          </p:cNvPicPr>
          <p:nvPr/>
        </p:nvPicPr>
        <p:blipFill>
          <a:blip r:embed="rId5"/>
          <a:stretch>
            <a:fillRect/>
          </a:stretch>
        </p:blipFill>
        <p:spPr>
          <a:xfrm>
            <a:off x="7890594" y="1482510"/>
            <a:ext cx="3908976" cy="2988784"/>
          </a:xfrm>
          <a:prstGeom prst="rect">
            <a:avLst/>
          </a:prstGeom>
        </p:spPr>
      </p:pic>
      <p:pic>
        <p:nvPicPr>
          <p:cNvPr id="12" name="Picture 11">
            <a:extLst>
              <a:ext uri="{FF2B5EF4-FFF2-40B4-BE49-F238E27FC236}">
                <a16:creationId xmlns:a16="http://schemas.microsoft.com/office/drawing/2014/main" id="{8FE6CB07-9624-731E-232A-D235598A32E1}"/>
              </a:ext>
            </a:extLst>
          </p:cNvPr>
          <p:cNvPicPr>
            <a:picLocks noChangeAspect="1"/>
          </p:cNvPicPr>
          <p:nvPr/>
        </p:nvPicPr>
        <p:blipFill>
          <a:blip r:embed="rId6"/>
          <a:stretch>
            <a:fillRect/>
          </a:stretch>
        </p:blipFill>
        <p:spPr>
          <a:xfrm>
            <a:off x="770648" y="5157232"/>
            <a:ext cx="9640135" cy="11049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396330"/>
            <a:ext cx="5527323" cy="1390245"/>
          </a:xfrm>
          <a:prstGeom prst="rect">
            <a:avLst/>
          </a:prstGeom>
        </p:spPr>
        <p:txBody>
          <a:bodyPr>
            <a:normAutofit/>
          </a:bodyPr>
          <a:lstStyle/>
          <a:p>
            <a:pPr marL="0" indent="0">
              <a:buNone/>
            </a:pPr>
            <a:r>
              <a:rPr lang="en-US" sz="1800" b="0" i="0" u="none" strike="noStrike" baseline="0" dirty="0">
                <a:latin typeface="Abadi" panose="020B0604020104020204" pitchFamily="34" charset="0"/>
              </a:rPr>
              <a:t>As the test accuracy are all equal, the confusion matrices are also identical. The main problem of these models are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2C6A4AA-09EF-4C4B-E0AB-ABEB1CBEB196}"/>
              </a:ext>
            </a:extLst>
          </p:cNvPr>
          <p:cNvPicPr>
            <a:picLocks noChangeAspect="1"/>
          </p:cNvPicPr>
          <p:nvPr/>
        </p:nvPicPr>
        <p:blipFill>
          <a:blip r:embed="rId3"/>
          <a:stretch>
            <a:fillRect/>
          </a:stretch>
        </p:blipFill>
        <p:spPr>
          <a:xfrm>
            <a:off x="681518" y="1859506"/>
            <a:ext cx="2575783" cy="2118544"/>
          </a:xfrm>
          <a:prstGeom prst="rect">
            <a:avLst/>
          </a:prstGeom>
        </p:spPr>
      </p:pic>
      <p:sp>
        <p:nvSpPr>
          <p:cNvPr id="7" name="TextBox 6">
            <a:extLst>
              <a:ext uri="{FF2B5EF4-FFF2-40B4-BE49-F238E27FC236}">
                <a16:creationId xmlns:a16="http://schemas.microsoft.com/office/drawing/2014/main" id="{03B91859-17DB-40D1-1645-BB64BCE29B02}"/>
              </a:ext>
            </a:extLst>
          </p:cNvPr>
          <p:cNvSpPr txBox="1"/>
          <p:nvPr/>
        </p:nvSpPr>
        <p:spPr>
          <a:xfrm>
            <a:off x="966518" y="1518254"/>
            <a:ext cx="2005781" cy="369332"/>
          </a:xfrm>
          <a:prstGeom prst="rect">
            <a:avLst/>
          </a:prstGeom>
          <a:noFill/>
        </p:spPr>
        <p:txBody>
          <a:bodyPr wrap="square">
            <a:spAutoFit/>
          </a:bodyPr>
          <a:lstStyle/>
          <a:p>
            <a:r>
              <a:rPr lang="en-ID" sz="1800" b="1" i="0" u="none" strike="noStrike" baseline="0" dirty="0">
                <a:latin typeface="Calibri" panose="020F0502020204030204" pitchFamily="34" charset="0"/>
              </a:rPr>
              <a:t>Logistic regression</a:t>
            </a:r>
            <a:endParaRPr lang="en-ID" dirty="0"/>
          </a:p>
        </p:txBody>
      </p:sp>
      <p:pic>
        <p:nvPicPr>
          <p:cNvPr id="10" name="Picture 9">
            <a:extLst>
              <a:ext uri="{FF2B5EF4-FFF2-40B4-BE49-F238E27FC236}">
                <a16:creationId xmlns:a16="http://schemas.microsoft.com/office/drawing/2014/main" id="{FD273AE1-41DB-0271-C9CF-788F366CF942}"/>
              </a:ext>
            </a:extLst>
          </p:cNvPr>
          <p:cNvPicPr>
            <a:picLocks noChangeAspect="1"/>
          </p:cNvPicPr>
          <p:nvPr/>
        </p:nvPicPr>
        <p:blipFill>
          <a:blip r:embed="rId4"/>
          <a:stretch>
            <a:fillRect/>
          </a:stretch>
        </p:blipFill>
        <p:spPr>
          <a:xfrm>
            <a:off x="3542301" y="1850305"/>
            <a:ext cx="2575783" cy="2109211"/>
          </a:xfrm>
          <a:prstGeom prst="rect">
            <a:avLst/>
          </a:prstGeom>
        </p:spPr>
      </p:pic>
      <p:sp>
        <p:nvSpPr>
          <p:cNvPr id="12" name="TextBox 11">
            <a:extLst>
              <a:ext uri="{FF2B5EF4-FFF2-40B4-BE49-F238E27FC236}">
                <a16:creationId xmlns:a16="http://schemas.microsoft.com/office/drawing/2014/main" id="{AD148137-58EE-01C3-3E0A-C775D5687314}"/>
              </a:ext>
            </a:extLst>
          </p:cNvPr>
          <p:cNvSpPr txBox="1"/>
          <p:nvPr/>
        </p:nvSpPr>
        <p:spPr>
          <a:xfrm>
            <a:off x="4552702" y="1518254"/>
            <a:ext cx="867796" cy="369332"/>
          </a:xfrm>
          <a:prstGeom prst="rect">
            <a:avLst/>
          </a:prstGeom>
          <a:noFill/>
        </p:spPr>
        <p:txBody>
          <a:bodyPr wrap="square">
            <a:spAutoFit/>
          </a:bodyPr>
          <a:lstStyle/>
          <a:p>
            <a:r>
              <a:rPr lang="en-ID" sz="1800" b="1" i="0" u="none" strike="noStrike" baseline="0" dirty="0">
                <a:latin typeface="Calibri" panose="020F0502020204030204" pitchFamily="34" charset="0"/>
              </a:rPr>
              <a:t>SVM</a:t>
            </a:r>
            <a:endParaRPr lang="en-ID" dirty="0"/>
          </a:p>
        </p:txBody>
      </p:sp>
      <p:pic>
        <p:nvPicPr>
          <p:cNvPr id="14" name="Picture 13">
            <a:extLst>
              <a:ext uri="{FF2B5EF4-FFF2-40B4-BE49-F238E27FC236}">
                <a16:creationId xmlns:a16="http://schemas.microsoft.com/office/drawing/2014/main" id="{5B0A286B-1496-9794-5AF1-8E869EFBFEE1}"/>
              </a:ext>
            </a:extLst>
          </p:cNvPr>
          <p:cNvPicPr>
            <a:picLocks noChangeAspect="1"/>
          </p:cNvPicPr>
          <p:nvPr/>
        </p:nvPicPr>
        <p:blipFill>
          <a:blip r:embed="rId5"/>
          <a:stretch>
            <a:fillRect/>
          </a:stretch>
        </p:blipFill>
        <p:spPr>
          <a:xfrm>
            <a:off x="6297334" y="1850305"/>
            <a:ext cx="2575783" cy="2143961"/>
          </a:xfrm>
          <a:prstGeom prst="rect">
            <a:avLst/>
          </a:prstGeom>
        </p:spPr>
      </p:pic>
      <p:sp>
        <p:nvSpPr>
          <p:cNvPr id="16" name="TextBox 15">
            <a:extLst>
              <a:ext uri="{FF2B5EF4-FFF2-40B4-BE49-F238E27FC236}">
                <a16:creationId xmlns:a16="http://schemas.microsoft.com/office/drawing/2014/main" id="{C5E47B8B-6428-8B6E-E3E8-E1E15025F4F2}"/>
              </a:ext>
            </a:extLst>
          </p:cNvPr>
          <p:cNvSpPr txBox="1"/>
          <p:nvPr/>
        </p:nvSpPr>
        <p:spPr>
          <a:xfrm>
            <a:off x="6901889" y="1509053"/>
            <a:ext cx="1593195" cy="369332"/>
          </a:xfrm>
          <a:prstGeom prst="rect">
            <a:avLst/>
          </a:prstGeom>
          <a:noFill/>
        </p:spPr>
        <p:txBody>
          <a:bodyPr wrap="square">
            <a:spAutoFit/>
          </a:bodyPr>
          <a:lstStyle/>
          <a:p>
            <a:r>
              <a:rPr lang="en-ID" sz="1800" b="1" i="0" u="none" strike="noStrike" baseline="0" dirty="0">
                <a:latin typeface="Calibri" panose="020F0502020204030204" pitchFamily="34" charset="0"/>
              </a:rPr>
              <a:t>Decision Tree</a:t>
            </a:r>
            <a:endParaRPr lang="en-ID" dirty="0"/>
          </a:p>
        </p:txBody>
      </p:sp>
      <p:pic>
        <p:nvPicPr>
          <p:cNvPr id="18" name="Picture 17">
            <a:extLst>
              <a:ext uri="{FF2B5EF4-FFF2-40B4-BE49-F238E27FC236}">
                <a16:creationId xmlns:a16="http://schemas.microsoft.com/office/drawing/2014/main" id="{3D2E8F41-75B4-D32F-3D4B-675F34277A5F}"/>
              </a:ext>
            </a:extLst>
          </p:cNvPr>
          <p:cNvPicPr>
            <a:picLocks noChangeAspect="1"/>
          </p:cNvPicPr>
          <p:nvPr/>
        </p:nvPicPr>
        <p:blipFill>
          <a:blip r:embed="rId6"/>
          <a:stretch>
            <a:fillRect/>
          </a:stretch>
        </p:blipFill>
        <p:spPr>
          <a:xfrm>
            <a:off x="9052367" y="1850305"/>
            <a:ext cx="2533305" cy="2109211"/>
          </a:xfrm>
          <a:prstGeom prst="rect">
            <a:avLst/>
          </a:prstGeom>
        </p:spPr>
      </p:pic>
      <p:sp>
        <p:nvSpPr>
          <p:cNvPr id="20" name="TextBox 19">
            <a:extLst>
              <a:ext uri="{FF2B5EF4-FFF2-40B4-BE49-F238E27FC236}">
                <a16:creationId xmlns:a16="http://schemas.microsoft.com/office/drawing/2014/main" id="{9D889DC1-05DA-939C-1EB4-2425E24D2270}"/>
              </a:ext>
            </a:extLst>
          </p:cNvPr>
          <p:cNvSpPr txBox="1"/>
          <p:nvPr/>
        </p:nvSpPr>
        <p:spPr>
          <a:xfrm>
            <a:off x="9976475" y="1480973"/>
            <a:ext cx="867796" cy="369332"/>
          </a:xfrm>
          <a:prstGeom prst="rect">
            <a:avLst/>
          </a:prstGeom>
          <a:noFill/>
        </p:spPr>
        <p:txBody>
          <a:bodyPr wrap="square">
            <a:spAutoFit/>
          </a:bodyPr>
          <a:lstStyle/>
          <a:p>
            <a:r>
              <a:rPr lang="en-ID" b="1" dirty="0">
                <a:latin typeface="Calibri" panose="020F0502020204030204" pitchFamily="34" charset="0"/>
              </a:rPr>
              <a:t>K</a:t>
            </a:r>
            <a:r>
              <a:rPr lang="en-ID" sz="1800" b="1" i="0" u="none" strike="noStrike" baseline="0" dirty="0">
                <a:latin typeface="Calibri" panose="020F0502020204030204" pitchFamily="34" charset="0"/>
              </a:rPr>
              <a:t>NN</a:t>
            </a:r>
            <a:endParaRPr lang="en-ID" dirty="0"/>
          </a:p>
        </p:txBody>
      </p:sp>
      <p:pic>
        <p:nvPicPr>
          <p:cNvPr id="22" name="Picture 21">
            <a:extLst>
              <a:ext uri="{FF2B5EF4-FFF2-40B4-BE49-F238E27FC236}">
                <a16:creationId xmlns:a16="http://schemas.microsoft.com/office/drawing/2014/main" id="{47C549CE-55A1-21F5-CCDC-552EA055A161}"/>
              </a:ext>
            </a:extLst>
          </p:cNvPr>
          <p:cNvPicPr>
            <a:picLocks noChangeAspect="1"/>
          </p:cNvPicPr>
          <p:nvPr/>
        </p:nvPicPr>
        <p:blipFill>
          <a:blip r:embed="rId7"/>
          <a:stretch>
            <a:fillRect/>
          </a:stretch>
        </p:blipFill>
        <p:spPr>
          <a:xfrm>
            <a:off x="7100342" y="4396330"/>
            <a:ext cx="3228859" cy="18078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gn="just"/>
            <a:r>
              <a:rPr lang="en-US" sz="1800" b="0" i="0" u="none" strike="noStrike" baseline="0" dirty="0">
                <a:latin typeface="Abadi" panose="020B0604020104020204" pitchFamily="34" charset="0"/>
              </a:rPr>
              <a:t>The success of a mission can be explained by several factors such as the launch site, the orbit and especially the number of previous launches. Indeed, we can assume that there has been a gain in knowledge between launches that allowed to go from a launch failure to a success.</a:t>
            </a:r>
          </a:p>
          <a:p>
            <a:pPr algn="just"/>
            <a:r>
              <a:rPr lang="en-US" sz="1800" b="0" i="0" u="none" strike="noStrike" baseline="0" dirty="0">
                <a:latin typeface="Abadi" panose="020B0604020104020204" pitchFamily="34" charset="0"/>
              </a:rPr>
              <a:t>The orbits with the best success rates are GEO, HEO, SSO, ES-L1.</a:t>
            </a:r>
          </a:p>
          <a:p>
            <a:pPr algn="just"/>
            <a:r>
              <a:rPr lang="en-US" sz="1800" b="0" i="0" u="none" strike="noStrike" baseline="0" dirty="0">
                <a:solidFill>
                  <a:srgbClr val="292929"/>
                </a:solidFill>
                <a:latin typeface="Abadi" panose="020B0604020104020204" pitchFamily="34" charset="0"/>
              </a:rPr>
              <a:t>Depending on the orbits, the payload mass can be a criterion to take into account for the success of a mission. Some orbits require a light or heavy payload mass. But generally low weighted payloads perform better than the heavy weighted payloads.</a:t>
            </a:r>
          </a:p>
          <a:p>
            <a:pPr algn="just"/>
            <a:r>
              <a:rPr lang="en-US" sz="1800" b="0" i="0" u="none" strike="noStrike" baseline="0" dirty="0">
                <a:solidFill>
                  <a:srgbClr val="000000"/>
                </a:solidFill>
                <a:latin typeface="Abadi" panose="020B0604020104020204" pitchFamily="34" charset="0"/>
              </a:rPr>
              <a:t>With the current data, we cannot explain why some launch sites are better than others (KSC LC-39A is the best launch site). To get an answer to this problem, we could obtain atmospheric or other relevant data.</a:t>
            </a:r>
          </a:p>
          <a:p>
            <a:pPr algn="just"/>
            <a:r>
              <a:rPr lang="en-US" sz="1800" b="0" i="0" u="none" strike="noStrike" baseline="0" dirty="0">
                <a:solidFill>
                  <a:srgbClr val="000000"/>
                </a:solidFill>
                <a:latin typeface="Abadi" panose="020B0604020104020204" pitchFamily="34" charset="0"/>
              </a:rPr>
              <a:t>For this dataset, we choose the Decision Tree Algorithm as the best model even if the test accuracy between all the models used is identical. We choose Decision Tree Algorithm because it has a better train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8303"/>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rgbClr val="0B49CB"/>
                </a:solidFill>
                <a:latin typeface="Abadi"/>
              </a:rPr>
              <a:t>Executive Summary</a:t>
            </a:r>
          </a:p>
          <a:p>
            <a:pPr>
              <a:lnSpc>
                <a:spcPct val="100000"/>
              </a:lnSpc>
              <a:spcBef>
                <a:spcPts val="1400"/>
              </a:spcBef>
            </a:pPr>
            <a:r>
              <a:rPr lang="en-US" sz="2000" dirty="0">
                <a:solidFill>
                  <a:schemeClr val="accent3">
                    <a:lumMod val="25000"/>
                  </a:schemeClr>
                </a:solidFill>
                <a:latin typeface="Abadi"/>
              </a:rPr>
              <a:t>Data collection methodology:</a:t>
            </a:r>
          </a:p>
          <a:p>
            <a:pPr lvl="1">
              <a:lnSpc>
                <a:spcPct val="100000"/>
              </a:lnSpc>
              <a:spcBef>
                <a:spcPts val="1400"/>
              </a:spcBef>
            </a:pPr>
            <a:r>
              <a:rPr lang="en-US" sz="1800" dirty="0">
                <a:solidFill>
                  <a:schemeClr val="bg2">
                    <a:lumMod val="50000"/>
                  </a:schemeClr>
                </a:solidFill>
                <a:latin typeface="Abadi"/>
              </a:rPr>
              <a:t>SpaceX REST API</a:t>
            </a:r>
          </a:p>
          <a:p>
            <a:pPr lvl="1">
              <a:lnSpc>
                <a:spcPct val="100000"/>
              </a:lnSpc>
              <a:spcBef>
                <a:spcPts val="1400"/>
              </a:spcBef>
            </a:pPr>
            <a:r>
              <a:rPr lang="en-US" sz="1800" dirty="0">
                <a:solidFill>
                  <a:schemeClr val="bg2">
                    <a:lumMod val="50000"/>
                  </a:schemeClr>
                </a:solidFill>
                <a:latin typeface="Abadi"/>
              </a:rPr>
              <a:t>Web Scrapping from Wikipedia</a:t>
            </a: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Perform data wrangling</a:t>
            </a:r>
          </a:p>
          <a:p>
            <a:pPr lvl="1">
              <a:lnSpc>
                <a:spcPct val="100000"/>
              </a:lnSpc>
              <a:spcBef>
                <a:spcPts val="1400"/>
              </a:spcBef>
            </a:pPr>
            <a:r>
              <a:rPr lang="en-US" sz="1800" dirty="0">
                <a:solidFill>
                  <a:schemeClr val="bg2">
                    <a:lumMod val="50000"/>
                  </a:schemeClr>
                </a:solidFill>
                <a:latin typeface="Abadi"/>
              </a:rPr>
              <a:t>Dropping unnecessary columns</a:t>
            </a:r>
          </a:p>
          <a:p>
            <a:pPr lvl="1">
              <a:lnSpc>
                <a:spcPct val="100000"/>
              </a:lnSpc>
              <a:spcBef>
                <a:spcPts val="1400"/>
              </a:spcBef>
            </a:pPr>
            <a:r>
              <a:rPr lang="en-US" sz="1800" dirty="0">
                <a:solidFill>
                  <a:schemeClr val="bg2">
                    <a:lumMod val="50000"/>
                  </a:schemeClr>
                </a:solidFill>
                <a:latin typeface="Abadi"/>
              </a:rPr>
              <a:t>One Hot Encoding for classification models</a:t>
            </a:r>
          </a:p>
          <a:p>
            <a:pPr>
              <a:lnSpc>
                <a:spcPct val="100000"/>
              </a:lnSpc>
              <a:spcBef>
                <a:spcPts val="1400"/>
              </a:spcBef>
            </a:pPr>
            <a:r>
              <a:rPr lang="en-US" sz="2000" dirty="0">
                <a:solidFill>
                  <a:schemeClr val="accent3">
                    <a:lumMod val="25000"/>
                  </a:schemeClr>
                </a:solidFill>
                <a:latin typeface="Abadi"/>
              </a:rPr>
              <a:t>Perform exploratory data analysis (EDA) using visualization and SQL</a:t>
            </a:r>
          </a:p>
          <a:p>
            <a:pPr>
              <a:lnSpc>
                <a:spcPct val="10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00000"/>
              </a:lnSpc>
              <a:spcBef>
                <a:spcPts val="1400"/>
              </a:spcBef>
            </a:pPr>
            <a:r>
              <a:rPr lang="en-US" sz="2000" dirty="0">
                <a:solidFill>
                  <a:schemeClr val="accent3">
                    <a:lumMod val="25000"/>
                  </a:schemeClr>
                </a:solidFill>
                <a:latin typeface="Abadi"/>
              </a:rPr>
              <a:t>Perform predictive analysis using classification models</a:t>
            </a:r>
          </a:p>
          <a:p>
            <a:pPr lvl="1">
              <a:lnSpc>
                <a:spcPct val="100000"/>
              </a:lnSpc>
              <a:spcBef>
                <a:spcPts val="1400"/>
              </a:spcBef>
            </a:pPr>
            <a:r>
              <a:rPr lang="en-US" sz="1800" dirty="0">
                <a:solidFill>
                  <a:schemeClr val="bg2">
                    <a:lumMod val="50000"/>
                  </a:schemeClr>
                </a:solidFill>
                <a:latin typeface="Abadi"/>
              </a:rPr>
              <a:t>How to build, tune, evaluate classification models</a:t>
            </a:r>
            <a:endParaRPr lang="en-US" sz="5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1916"/>
            <a:ext cx="10515600" cy="4685047"/>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are collected from Rest SpaceX API and </a:t>
            </a:r>
            <a:r>
              <a:rPr lang="en-US" sz="2200" dirty="0" err="1">
                <a:solidFill>
                  <a:schemeClr val="accent3">
                    <a:lumMod val="25000"/>
                  </a:schemeClr>
                </a:solidFill>
                <a:latin typeface="Abadi" panose="020B0604020104020204" pitchFamily="34" charset="0"/>
              </a:rPr>
              <a:t>webscrapping</a:t>
            </a:r>
            <a:r>
              <a:rPr lang="en-US" sz="2200" dirty="0">
                <a:solidFill>
                  <a:schemeClr val="accent3">
                    <a:lumMod val="25000"/>
                  </a:schemeClr>
                </a:solidFill>
                <a:latin typeface="Abadi" panose="020B0604020104020204" pitchFamily="34" charset="0"/>
              </a:rPr>
              <a:t> Wikipedia</a:t>
            </a:r>
          </a:p>
          <a:p>
            <a:pPr lvl="1">
              <a:lnSpc>
                <a:spcPct val="100000"/>
              </a:lnSpc>
              <a:spcBef>
                <a:spcPts val="1400"/>
              </a:spcBef>
            </a:pPr>
            <a:r>
              <a:rPr lang="en-US" sz="1900" dirty="0">
                <a:solidFill>
                  <a:schemeClr val="accent3">
                    <a:lumMod val="25000"/>
                  </a:schemeClr>
                </a:solidFill>
                <a:latin typeface="Abadi" panose="020B0604020104020204" pitchFamily="34" charset="0"/>
              </a:rPr>
              <a:t>The information obtained by the API are rocket, launches, payload information.</a:t>
            </a:r>
          </a:p>
          <a:p>
            <a:pPr lvl="2">
              <a:lnSpc>
                <a:spcPct val="100000"/>
              </a:lnSpc>
              <a:spcBef>
                <a:spcPts val="1400"/>
              </a:spcBef>
            </a:pPr>
            <a:r>
              <a:rPr lang="en-US" sz="1600" dirty="0">
                <a:solidFill>
                  <a:schemeClr val="accent3">
                    <a:lumMod val="25000"/>
                  </a:schemeClr>
                </a:solidFill>
                <a:latin typeface="Abadi" panose="020B0604020104020204" pitchFamily="34" charset="0"/>
              </a:rPr>
              <a:t>The space X REST API URL is </a:t>
            </a:r>
            <a:r>
              <a:rPr lang="en-ID" sz="1600" dirty="0">
                <a:hlinkClick r:id="rId3"/>
              </a:rPr>
              <a:t>https://api.spacexdata.com/v4/rockets/</a:t>
            </a:r>
            <a:r>
              <a:rPr lang="en-ID" sz="1600" dirty="0"/>
              <a:t> </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endParaRPr lang="en-US" sz="1900" dirty="0">
              <a:solidFill>
                <a:schemeClr val="accent3">
                  <a:lumMod val="25000"/>
                </a:schemeClr>
              </a:solidFill>
              <a:latin typeface="Abadi" panose="020B0604020104020204" pitchFamily="34" charset="0"/>
            </a:endParaRPr>
          </a:p>
          <a:p>
            <a:pPr lvl="1">
              <a:lnSpc>
                <a:spcPct val="100000"/>
              </a:lnSpc>
              <a:spcBef>
                <a:spcPts val="1400"/>
              </a:spcBef>
            </a:pP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panose="020B0604020104020204" pitchFamily="34" charset="0"/>
              </a:rPr>
              <a:t>The information obtained by the </a:t>
            </a:r>
            <a:r>
              <a:rPr lang="en-US" sz="1900" dirty="0" err="1">
                <a:solidFill>
                  <a:schemeClr val="accent3">
                    <a:lumMod val="25000"/>
                  </a:schemeClr>
                </a:solidFill>
                <a:latin typeface="Abadi" panose="020B0604020104020204" pitchFamily="34" charset="0"/>
              </a:rPr>
              <a:t>webscrapping</a:t>
            </a:r>
            <a:r>
              <a:rPr lang="en-US" sz="1900" dirty="0">
                <a:solidFill>
                  <a:schemeClr val="accent3">
                    <a:lumMod val="25000"/>
                  </a:schemeClr>
                </a:solidFill>
                <a:latin typeface="Abadi" panose="020B0604020104020204" pitchFamily="34" charset="0"/>
              </a:rPr>
              <a:t> of Wikipedia are launces, landing, payload information.</a:t>
            </a:r>
          </a:p>
          <a:p>
            <a:pPr lvl="2">
              <a:lnSpc>
                <a:spcPct val="100000"/>
              </a:lnSpc>
              <a:spcBef>
                <a:spcPts val="1400"/>
              </a:spcBef>
            </a:pPr>
            <a:r>
              <a:rPr lang="en-US" sz="1600" dirty="0">
                <a:solidFill>
                  <a:schemeClr val="accent3">
                    <a:lumMod val="25000"/>
                  </a:schemeClr>
                </a:solidFill>
                <a:latin typeface="Abadi" panose="020B0604020104020204" pitchFamily="34" charset="0"/>
              </a:rPr>
              <a:t>URL is </a:t>
            </a:r>
            <a:r>
              <a:rPr lang="en-ID" sz="1600" dirty="0">
                <a:hlinkClick r:id="rId4"/>
              </a:rPr>
              <a:t>https://en.wikipedia.org/wiki/List_of_Falcon_9_and_Falcon_Heavy_launches</a:t>
            </a:r>
            <a:r>
              <a:rPr lang="en-ID" sz="1600" dirty="0"/>
              <a:t> </a:t>
            </a:r>
            <a:endParaRPr lang="en-US" sz="19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13" name="Picture 12">
            <a:extLst>
              <a:ext uri="{FF2B5EF4-FFF2-40B4-BE49-F238E27FC236}">
                <a16:creationId xmlns:a16="http://schemas.microsoft.com/office/drawing/2014/main" id="{C8EFC5CA-EE24-5687-8C6E-D8629B072953}"/>
              </a:ext>
            </a:extLst>
          </p:cNvPr>
          <p:cNvPicPr>
            <a:picLocks noChangeAspect="1"/>
          </p:cNvPicPr>
          <p:nvPr/>
        </p:nvPicPr>
        <p:blipFill>
          <a:blip r:embed="rId5"/>
          <a:stretch>
            <a:fillRect/>
          </a:stretch>
        </p:blipFill>
        <p:spPr>
          <a:xfrm>
            <a:off x="3090862" y="2959100"/>
            <a:ext cx="6010275" cy="581025"/>
          </a:xfrm>
          <a:prstGeom prst="rect">
            <a:avLst/>
          </a:prstGeom>
        </p:spPr>
      </p:pic>
      <p:pic>
        <p:nvPicPr>
          <p:cNvPr id="15" name="Picture 14">
            <a:extLst>
              <a:ext uri="{FF2B5EF4-FFF2-40B4-BE49-F238E27FC236}">
                <a16:creationId xmlns:a16="http://schemas.microsoft.com/office/drawing/2014/main" id="{9A6FEA15-5DB4-A0A5-EFCB-B066A98E0EB5}"/>
              </a:ext>
            </a:extLst>
          </p:cNvPr>
          <p:cNvPicPr>
            <a:picLocks noChangeAspect="1"/>
          </p:cNvPicPr>
          <p:nvPr/>
        </p:nvPicPr>
        <p:blipFill>
          <a:blip r:embed="rId6"/>
          <a:stretch>
            <a:fillRect/>
          </a:stretch>
        </p:blipFill>
        <p:spPr>
          <a:xfrm>
            <a:off x="3090862" y="5194300"/>
            <a:ext cx="6010275" cy="581025"/>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6839"/>
            <a:ext cx="4640263" cy="549049"/>
          </a:xfrm>
          <a:prstGeom prst="rect">
            <a:avLst/>
          </a:prstGeom>
        </p:spPr>
        <p:txBody>
          <a:bodyPr vert="horz" lIns="91440" tIns="45720" rIns="91440" bIns="45720" rtlCol="0" anchor="t">
            <a:normAutofit/>
          </a:bodyPr>
          <a:lstStyle/>
          <a:p>
            <a:pPr marL="0" indent="0">
              <a:buNone/>
            </a:pPr>
            <a:r>
              <a:rPr lang="en-US" sz="1800" b="0" i="0" u="none" strike="noStrike" baseline="0" dirty="0">
                <a:latin typeface="Calibri" panose="020F0502020204030204" pitchFamily="34" charset="0"/>
              </a:rPr>
              <a:t>1. Getting Response from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1634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20ED9AE-5F5C-5A90-F076-7B0FA543E1BE}"/>
              </a:ext>
            </a:extLst>
          </p:cNvPr>
          <p:cNvPicPr>
            <a:picLocks noChangeAspect="1"/>
          </p:cNvPicPr>
          <p:nvPr/>
        </p:nvPicPr>
        <p:blipFill>
          <a:blip r:embed="rId4"/>
          <a:stretch>
            <a:fillRect/>
          </a:stretch>
        </p:blipFill>
        <p:spPr>
          <a:xfrm>
            <a:off x="1143797" y="1840921"/>
            <a:ext cx="5587204" cy="842337"/>
          </a:xfrm>
          <a:prstGeom prst="rect">
            <a:avLst/>
          </a:prstGeom>
        </p:spPr>
      </p:pic>
      <p:sp>
        <p:nvSpPr>
          <p:cNvPr id="8" name="Text Placeholder 2">
            <a:extLst>
              <a:ext uri="{FF2B5EF4-FFF2-40B4-BE49-F238E27FC236}">
                <a16:creationId xmlns:a16="http://schemas.microsoft.com/office/drawing/2014/main" id="{3B224799-52B8-F737-DC70-C150BAEF7933}"/>
              </a:ext>
            </a:extLst>
          </p:cNvPr>
          <p:cNvSpPr txBox="1">
            <a:spLocks/>
          </p:cNvSpPr>
          <p:nvPr/>
        </p:nvSpPr>
        <p:spPr>
          <a:xfrm>
            <a:off x="770011" y="3875207"/>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2. Convert Response to JSON File</a:t>
            </a:r>
            <a:endParaRPr lang="en-US" dirty="0"/>
          </a:p>
        </p:txBody>
      </p:sp>
      <p:pic>
        <p:nvPicPr>
          <p:cNvPr id="10" name="Picture 9">
            <a:extLst>
              <a:ext uri="{FF2B5EF4-FFF2-40B4-BE49-F238E27FC236}">
                <a16:creationId xmlns:a16="http://schemas.microsoft.com/office/drawing/2014/main" id="{A334ECAB-6B5A-AE44-F3BB-F04CF0B548BA}"/>
              </a:ext>
            </a:extLst>
          </p:cNvPr>
          <p:cNvPicPr>
            <a:picLocks noChangeAspect="1"/>
          </p:cNvPicPr>
          <p:nvPr/>
        </p:nvPicPr>
        <p:blipFill>
          <a:blip r:embed="rId5"/>
          <a:stretch>
            <a:fillRect/>
          </a:stretch>
        </p:blipFill>
        <p:spPr>
          <a:xfrm>
            <a:off x="1093069" y="4223954"/>
            <a:ext cx="4961050" cy="594412"/>
          </a:xfrm>
          <a:prstGeom prst="rect">
            <a:avLst/>
          </a:prstGeom>
        </p:spPr>
      </p:pic>
      <p:cxnSp>
        <p:nvCxnSpPr>
          <p:cNvPr id="15" name="Straight Arrow Connector 14">
            <a:extLst>
              <a:ext uri="{FF2B5EF4-FFF2-40B4-BE49-F238E27FC236}">
                <a16:creationId xmlns:a16="http://schemas.microsoft.com/office/drawing/2014/main" id="{2FD0A6F2-3019-9EA4-4CF8-9B1B0F4B82C9}"/>
              </a:ext>
            </a:extLst>
          </p:cNvPr>
          <p:cNvCxnSpPr>
            <a:cxnSpLocks/>
          </p:cNvCxnSpPr>
          <p:nvPr/>
        </p:nvCxnSpPr>
        <p:spPr>
          <a:xfrm>
            <a:off x="3596186" y="2864409"/>
            <a:ext cx="0" cy="10107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 Placeholder 2">
            <a:extLst>
              <a:ext uri="{FF2B5EF4-FFF2-40B4-BE49-F238E27FC236}">
                <a16:creationId xmlns:a16="http://schemas.microsoft.com/office/drawing/2014/main" id="{4FAFE4FB-70B1-CBD8-35B2-CDBDA152DAF8}"/>
              </a:ext>
            </a:extLst>
          </p:cNvPr>
          <p:cNvSpPr txBox="1">
            <a:spLocks/>
          </p:cNvSpPr>
          <p:nvPr/>
        </p:nvSpPr>
        <p:spPr>
          <a:xfrm>
            <a:off x="7552885" y="1747548"/>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Calibri" panose="020F0502020204030204" pitchFamily="34" charset="0"/>
              </a:rPr>
              <a:t>3. Transform data</a:t>
            </a:r>
            <a:endParaRPr lang="en-US" sz="1200" dirty="0"/>
          </a:p>
        </p:txBody>
      </p:sp>
      <p:pic>
        <p:nvPicPr>
          <p:cNvPr id="18" name="Picture 17">
            <a:extLst>
              <a:ext uri="{FF2B5EF4-FFF2-40B4-BE49-F238E27FC236}">
                <a16:creationId xmlns:a16="http://schemas.microsoft.com/office/drawing/2014/main" id="{A3BBC9BD-8CB1-6145-6136-B58BEFB844BB}"/>
              </a:ext>
            </a:extLst>
          </p:cNvPr>
          <p:cNvPicPr>
            <a:picLocks noChangeAspect="1"/>
          </p:cNvPicPr>
          <p:nvPr/>
        </p:nvPicPr>
        <p:blipFill>
          <a:blip r:embed="rId6"/>
          <a:stretch>
            <a:fillRect/>
          </a:stretch>
        </p:blipFill>
        <p:spPr>
          <a:xfrm>
            <a:off x="7552885" y="2082454"/>
            <a:ext cx="3818377" cy="3081975"/>
          </a:xfrm>
          <a:prstGeom prst="rect">
            <a:avLst/>
          </a:prstGeom>
        </p:spPr>
      </p:pic>
      <p:cxnSp>
        <p:nvCxnSpPr>
          <p:cNvPr id="20" name="Connector: Elbow 19">
            <a:extLst>
              <a:ext uri="{FF2B5EF4-FFF2-40B4-BE49-F238E27FC236}">
                <a16:creationId xmlns:a16="http://schemas.microsoft.com/office/drawing/2014/main" id="{3445F9DF-A091-C3B6-9DD2-72A03B443D43}"/>
              </a:ext>
            </a:extLst>
          </p:cNvPr>
          <p:cNvCxnSpPr>
            <a:cxnSpLocks/>
            <a:stCxn id="10" idx="2"/>
          </p:cNvCxnSpPr>
          <p:nvPr/>
        </p:nvCxnSpPr>
        <p:spPr>
          <a:xfrm rot="5400000" flipH="1" flipV="1">
            <a:off x="4978083" y="2243566"/>
            <a:ext cx="1170311" cy="3979290"/>
          </a:xfrm>
          <a:prstGeom prst="bentConnector4">
            <a:avLst>
              <a:gd name="adj1" fmla="val -56388"/>
              <a:gd name="adj2" fmla="val 81168"/>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4BB8581D-0783-9F73-CED1-D5A43B2B0FA4}"/>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hlinkClick r:id="rId7"/>
            </a:endParaRPr>
          </a:p>
          <a:p>
            <a:r>
              <a:rPr lang="en-ID" sz="1800" b="0" i="0" u="none" strike="noStrike" baseline="0" dirty="0">
                <a:solidFill>
                  <a:srgbClr val="0462C1"/>
                </a:solidFill>
                <a:latin typeface="Calibri" panose="020F0502020204030204" pitchFamily="34" charset="0"/>
                <a:hlinkClick r:id="rId7"/>
              </a:rPr>
              <a:t>Link to code</a:t>
            </a:r>
            <a:endParaRPr lang="en-ID"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6839"/>
            <a:ext cx="4640263" cy="549049"/>
          </a:xfrm>
          <a:prstGeom prst="rect">
            <a:avLst/>
          </a:prstGeom>
        </p:spPr>
        <p:txBody>
          <a:bodyPr vert="horz" lIns="91440" tIns="45720" rIns="91440" bIns="45720" rtlCol="0" anchor="t">
            <a:normAutofit/>
          </a:bodyPr>
          <a:lstStyle/>
          <a:p>
            <a:pPr marL="0" indent="0" algn="l">
              <a:buNone/>
            </a:pPr>
            <a:r>
              <a:rPr lang="en-ID" sz="1800" dirty="0">
                <a:latin typeface="Calibri" panose="020F0502020204030204" pitchFamily="34" charset="0"/>
              </a:rPr>
              <a:t>4</a:t>
            </a:r>
            <a:r>
              <a:rPr lang="en-ID" sz="1800" b="0" i="0" u="none" strike="noStrike" baseline="0" dirty="0">
                <a:latin typeface="Calibri" panose="020F0502020204030204" pitchFamily="34" charset="0"/>
              </a:rPr>
              <a:t>. Create dictionary with data</a:t>
            </a:r>
            <a:endParaRPr lang="en-US" sz="1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 Placeholder 2">
            <a:extLst>
              <a:ext uri="{FF2B5EF4-FFF2-40B4-BE49-F238E27FC236}">
                <a16:creationId xmlns:a16="http://schemas.microsoft.com/office/drawing/2014/main" id="{3B224799-52B8-F737-DC70-C150BAEF7933}"/>
              </a:ext>
            </a:extLst>
          </p:cNvPr>
          <p:cNvSpPr txBox="1">
            <a:spLocks/>
          </p:cNvSpPr>
          <p:nvPr/>
        </p:nvSpPr>
        <p:spPr>
          <a:xfrm>
            <a:off x="6393389" y="1843415"/>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ID" sz="1800" b="0" i="0" u="none" strike="noStrike" baseline="0" dirty="0">
                <a:latin typeface="Calibri" panose="020F0502020204030204" pitchFamily="34" charset="0"/>
              </a:rPr>
              <a:t>5. Create </a:t>
            </a:r>
            <a:r>
              <a:rPr lang="en-ID" sz="1800" b="0" i="0" u="none" strike="noStrike" baseline="0" dirty="0" err="1">
                <a:latin typeface="Calibri" panose="020F0502020204030204" pitchFamily="34" charset="0"/>
              </a:rPr>
              <a:t>dataframe</a:t>
            </a:r>
            <a:endParaRPr lang="en-US" dirty="0"/>
          </a:p>
        </p:txBody>
      </p:sp>
      <p:pic>
        <p:nvPicPr>
          <p:cNvPr id="5" name="Picture 4">
            <a:extLst>
              <a:ext uri="{FF2B5EF4-FFF2-40B4-BE49-F238E27FC236}">
                <a16:creationId xmlns:a16="http://schemas.microsoft.com/office/drawing/2014/main" id="{C487EC4A-2080-525B-DF82-48A6154F2C6D}"/>
              </a:ext>
            </a:extLst>
          </p:cNvPr>
          <p:cNvPicPr>
            <a:picLocks noChangeAspect="1"/>
          </p:cNvPicPr>
          <p:nvPr/>
        </p:nvPicPr>
        <p:blipFill>
          <a:blip r:embed="rId2"/>
          <a:stretch>
            <a:fillRect/>
          </a:stretch>
        </p:blipFill>
        <p:spPr>
          <a:xfrm>
            <a:off x="820738" y="1794844"/>
            <a:ext cx="4130398" cy="2933954"/>
          </a:xfrm>
          <a:prstGeom prst="rect">
            <a:avLst/>
          </a:prstGeom>
        </p:spPr>
      </p:pic>
      <p:cxnSp>
        <p:nvCxnSpPr>
          <p:cNvPr id="9" name="Straight Arrow Connector 8">
            <a:extLst>
              <a:ext uri="{FF2B5EF4-FFF2-40B4-BE49-F238E27FC236}">
                <a16:creationId xmlns:a16="http://schemas.microsoft.com/office/drawing/2014/main" id="{BE48CBD5-4FDF-2AF7-5CEC-8708C07F8BBB}"/>
              </a:ext>
            </a:extLst>
          </p:cNvPr>
          <p:cNvCxnSpPr>
            <a:cxnSpLocks/>
          </p:cNvCxnSpPr>
          <p:nvPr/>
        </p:nvCxnSpPr>
        <p:spPr>
          <a:xfrm>
            <a:off x="8190050" y="2749723"/>
            <a:ext cx="0" cy="2889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7" name="Picture 16">
            <a:extLst>
              <a:ext uri="{FF2B5EF4-FFF2-40B4-BE49-F238E27FC236}">
                <a16:creationId xmlns:a16="http://schemas.microsoft.com/office/drawing/2014/main" id="{329DD865-7C01-E665-4C36-44001A843A80}"/>
              </a:ext>
            </a:extLst>
          </p:cNvPr>
          <p:cNvPicPr>
            <a:picLocks noChangeAspect="1"/>
          </p:cNvPicPr>
          <p:nvPr/>
        </p:nvPicPr>
        <p:blipFill>
          <a:blip r:embed="rId3"/>
          <a:stretch>
            <a:fillRect/>
          </a:stretch>
        </p:blipFill>
        <p:spPr>
          <a:xfrm>
            <a:off x="6487886" y="2162481"/>
            <a:ext cx="3063505" cy="510584"/>
          </a:xfrm>
          <a:prstGeom prst="rect">
            <a:avLst/>
          </a:prstGeom>
        </p:spPr>
      </p:pic>
      <p:sp>
        <p:nvSpPr>
          <p:cNvPr id="18" name="Text Placeholder 2">
            <a:extLst>
              <a:ext uri="{FF2B5EF4-FFF2-40B4-BE49-F238E27FC236}">
                <a16:creationId xmlns:a16="http://schemas.microsoft.com/office/drawing/2014/main" id="{638CE1B3-0383-2637-ABC4-F84BCE5C326B}"/>
              </a:ext>
            </a:extLst>
          </p:cNvPr>
          <p:cNvSpPr txBox="1">
            <a:spLocks/>
          </p:cNvSpPr>
          <p:nvPr/>
        </p:nvSpPr>
        <p:spPr>
          <a:xfrm>
            <a:off x="6451292" y="3038697"/>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6. Filter </a:t>
            </a:r>
            <a:r>
              <a:rPr lang="en-ID" sz="1800" b="0" i="0" u="none" strike="noStrike" baseline="0" dirty="0" err="1">
                <a:latin typeface="Calibri" panose="020F0502020204030204" pitchFamily="34" charset="0"/>
              </a:rPr>
              <a:t>dataframe</a:t>
            </a:r>
            <a:endParaRPr lang="en-US" dirty="0"/>
          </a:p>
        </p:txBody>
      </p:sp>
      <p:sp>
        <p:nvSpPr>
          <p:cNvPr id="21" name="TextBox 20">
            <a:extLst>
              <a:ext uri="{FF2B5EF4-FFF2-40B4-BE49-F238E27FC236}">
                <a16:creationId xmlns:a16="http://schemas.microsoft.com/office/drawing/2014/main" id="{41F16156-C5B8-3DBB-36B8-A757563CB181}"/>
              </a:ext>
            </a:extLst>
          </p:cNvPr>
          <p:cNvSpPr txBox="1"/>
          <p:nvPr/>
        </p:nvSpPr>
        <p:spPr>
          <a:xfrm>
            <a:off x="6487886" y="4448604"/>
            <a:ext cx="3121408" cy="369332"/>
          </a:xfrm>
          <a:prstGeom prst="rect">
            <a:avLst/>
          </a:prstGeom>
          <a:noFill/>
        </p:spPr>
        <p:txBody>
          <a:bodyPr wrap="square">
            <a:spAutoFit/>
          </a:bodyPr>
          <a:lstStyle/>
          <a:p>
            <a:r>
              <a:rPr lang="en-ID" sz="1800" b="0" i="0" u="none" strike="noStrike" baseline="0" dirty="0">
                <a:latin typeface="Calibri" panose="020F0502020204030204" pitchFamily="34" charset="0"/>
              </a:rPr>
              <a:t>7. Export to file</a:t>
            </a:r>
            <a:endParaRPr lang="en-ID" dirty="0"/>
          </a:p>
        </p:txBody>
      </p:sp>
      <p:pic>
        <p:nvPicPr>
          <p:cNvPr id="23" name="Picture 22">
            <a:extLst>
              <a:ext uri="{FF2B5EF4-FFF2-40B4-BE49-F238E27FC236}">
                <a16:creationId xmlns:a16="http://schemas.microsoft.com/office/drawing/2014/main" id="{0C4016C9-FE8F-0E3D-D8A2-369F93EEF5B3}"/>
              </a:ext>
            </a:extLst>
          </p:cNvPr>
          <p:cNvPicPr>
            <a:picLocks noChangeAspect="1"/>
          </p:cNvPicPr>
          <p:nvPr/>
        </p:nvPicPr>
        <p:blipFill>
          <a:blip r:embed="rId4"/>
          <a:stretch>
            <a:fillRect/>
          </a:stretch>
        </p:blipFill>
        <p:spPr>
          <a:xfrm>
            <a:off x="6451292" y="3399833"/>
            <a:ext cx="4000847" cy="548688"/>
          </a:xfrm>
          <a:prstGeom prst="rect">
            <a:avLst/>
          </a:prstGeom>
        </p:spPr>
      </p:pic>
      <p:pic>
        <p:nvPicPr>
          <p:cNvPr id="25" name="Picture 24">
            <a:extLst>
              <a:ext uri="{FF2B5EF4-FFF2-40B4-BE49-F238E27FC236}">
                <a16:creationId xmlns:a16="http://schemas.microsoft.com/office/drawing/2014/main" id="{C820BAAB-F0EA-B600-C956-86049FE48E90}"/>
              </a:ext>
            </a:extLst>
          </p:cNvPr>
          <p:cNvPicPr>
            <a:picLocks noChangeAspect="1"/>
          </p:cNvPicPr>
          <p:nvPr/>
        </p:nvPicPr>
        <p:blipFill>
          <a:blip r:embed="rId5"/>
          <a:stretch>
            <a:fillRect/>
          </a:stretch>
        </p:blipFill>
        <p:spPr>
          <a:xfrm>
            <a:off x="6487886" y="4834789"/>
            <a:ext cx="3901778" cy="358171"/>
          </a:xfrm>
          <a:prstGeom prst="rect">
            <a:avLst/>
          </a:prstGeom>
        </p:spPr>
      </p:pic>
      <p:cxnSp>
        <p:nvCxnSpPr>
          <p:cNvPr id="28" name="Straight Arrow Connector 27">
            <a:extLst>
              <a:ext uri="{FF2B5EF4-FFF2-40B4-BE49-F238E27FC236}">
                <a16:creationId xmlns:a16="http://schemas.microsoft.com/office/drawing/2014/main" id="{CD50EB04-7E72-D6EE-3DDD-04ED69353A22}"/>
              </a:ext>
            </a:extLst>
          </p:cNvPr>
          <p:cNvCxnSpPr>
            <a:cxnSpLocks/>
          </p:cNvCxnSpPr>
          <p:nvPr/>
        </p:nvCxnSpPr>
        <p:spPr>
          <a:xfrm>
            <a:off x="8190050" y="3948521"/>
            <a:ext cx="0" cy="5000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Connector: Elbow 29">
            <a:extLst>
              <a:ext uri="{FF2B5EF4-FFF2-40B4-BE49-F238E27FC236}">
                <a16:creationId xmlns:a16="http://schemas.microsoft.com/office/drawing/2014/main" id="{1172A765-5FA1-6007-3A9B-2C4D1599F32A}"/>
              </a:ext>
            </a:extLst>
          </p:cNvPr>
          <p:cNvCxnSpPr>
            <a:cxnSpLocks/>
            <a:stCxn id="5" idx="2"/>
          </p:cNvCxnSpPr>
          <p:nvPr/>
        </p:nvCxnSpPr>
        <p:spPr>
          <a:xfrm rot="5400000" flipH="1" flipV="1">
            <a:off x="3504638" y="1782146"/>
            <a:ext cx="2327951" cy="3565354"/>
          </a:xfrm>
          <a:prstGeom prst="bentConnector4">
            <a:avLst>
              <a:gd name="adj1" fmla="val -9820"/>
              <a:gd name="adj2" fmla="val 78962"/>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FE2D3C3C-629A-F9D7-2C5E-E55C560C46B6}"/>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hlinkClick r:id="rId6"/>
            </a:endParaRPr>
          </a:p>
          <a:p>
            <a:r>
              <a:rPr lang="en-ID" sz="1800" b="0" i="0" u="none" strike="noStrike" baseline="0" dirty="0">
                <a:solidFill>
                  <a:srgbClr val="0462C1"/>
                </a:solidFill>
                <a:latin typeface="Calibri" panose="020F0502020204030204" pitchFamily="34" charset="0"/>
                <a:hlinkClick r:id="rId6"/>
              </a:rPr>
              <a:t>Link to code</a:t>
            </a:r>
            <a:endParaRPr lang="en-ID" dirty="0"/>
          </a:p>
        </p:txBody>
      </p:sp>
    </p:spTree>
    <p:extLst>
      <p:ext uri="{BB962C8B-B14F-4D97-AF65-F5344CB8AC3E}">
        <p14:creationId xmlns:p14="http://schemas.microsoft.com/office/powerpoint/2010/main" val="316767479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purl.org/dc/dcmitype/"/>
    <ds:schemaRef ds:uri="http://purl.org/dc/terms/"/>
    <ds:schemaRef ds:uri="http://www.w3.org/XML/1998/namespace"/>
    <ds:schemaRef ds:uri="http://purl.org/dc/elements/1.1/"/>
    <ds:schemaRef ds:uri="155be751-a274-42e8-93fb-f39d3b9bccc8"/>
    <ds:schemaRef ds:uri="f80a141d-92ca-4d3d-9308-f7e7b1d44ce8"/>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593</TotalTime>
  <Words>2468</Words>
  <Application>Microsoft Office PowerPoint</Application>
  <PresentationFormat>Widescreen</PresentationFormat>
  <Paragraphs>314</Paragraphs>
  <Slides>49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lenovo lax6</cp:lastModifiedBy>
  <cp:revision>259</cp:revision>
  <dcterms:created xsi:type="dcterms:W3CDTF">2021-04-29T18:58:34Z</dcterms:created>
  <dcterms:modified xsi:type="dcterms:W3CDTF">2023-08-10T18:35:02Z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